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4744-0CC2-4229-BA64-226D7296E3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C3399E-EA0E-4EC7-A0B2-A37E0EE305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F0F362-958D-400E-B826-33434FA021FD}"/>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29DD53F5-18AF-4E21-8132-67ADB0EF2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749B2-8971-4924-A912-CF4BCBC0F509}"/>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879861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227C-37B7-4456-8848-A5EFE4CFF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02F003-A340-4FBE-9C17-0826999245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EE0CC7-F35C-4455-9E01-7FF04A21BD46}"/>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6F4A8442-0328-4985-BA40-3C0B68711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D721B-65AF-4816-8EA0-D34F315714B9}"/>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3656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73F379-1440-4119-B31A-F8F65E3E5B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B54C6-55A2-4D3E-A338-5693E31992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0303F-0E21-413A-86E6-C4C4AE0124D0}"/>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A55AA5EE-0C9C-4BCB-BEEC-5C7DBCB17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FC650-23B1-4FD9-B267-31D94B1A564C}"/>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201764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1F99-8F17-42B9-9C44-76E26B26A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A7CE96-93C7-4803-A117-7663B3F6B1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FDC7A-54C7-423C-BA6E-1E85F9A6F696}"/>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246535B4-5D23-4FC7-9B10-BB6DB8EAC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60CC7-BA02-443C-A548-C741E9B2485D}"/>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205964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7FEE-FCD1-47CB-9416-CC5545CF4D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0F8D2-11CD-4F29-832E-A5E0971A40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FC0E5D-F77F-4E64-A7A3-6E2E4D380D01}"/>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B6AFE40A-C903-44F0-B741-16BC1D46D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7A7AB-5CBB-475D-B51A-87DE3C603FBA}"/>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185616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C16D-D096-4252-8832-A2849BB13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3F7EB-6DBF-4DC1-9566-5E934BF20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0E62C-D1FD-44D9-9A75-6477E1EFFC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D98A67-3F22-44C2-9E20-F498C6CF099C}"/>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6" name="Footer Placeholder 5">
            <a:extLst>
              <a:ext uri="{FF2B5EF4-FFF2-40B4-BE49-F238E27FC236}">
                <a16:creationId xmlns:a16="http://schemas.microsoft.com/office/drawing/2014/main" id="{622E9C25-B544-4B97-9EED-B05E6586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068AEB-C635-4602-B44D-BA56A4E57FBF}"/>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436851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828FE-0BA6-435C-9CB9-FA9EF5173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F5152-7F0C-4203-8333-B43C9E1AA3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8F31B-BFE5-4A7B-8C06-AF207558F8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B1F404-3663-4967-AAA5-157D36DA28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4ACA4B-B188-48C4-B598-2BF87E6E44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BF7038-CE7A-4AA5-B488-A8B787E66D03}"/>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8" name="Footer Placeholder 7">
            <a:extLst>
              <a:ext uri="{FF2B5EF4-FFF2-40B4-BE49-F238E27FC236}">
                <a16:creationId xmlns:a16="http://schemas.microsoft.com/office/drawing/2014/main" id="{1E160EE0-1C50-407A-A797-24AB9550EA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3E0863-02AB-4EF4-98F2-A104F028CA7C}"/>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221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A42C-52A2-4DC8-B9FB-8A6C7A0DFC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425A3A-628B-4411-93BD-26EA9F60F05A}"/>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4" name="Footer Placeholder 3">
            <a:extLst>
              <a:ext uri="{FF2B5EF4-FFF2-40B4-BE49-F238E27FC236}">
                <a16:creationId xmlns:a16="http://schemas.microsoft.com/office/drawing/2014/main" id="{8165625B-B65D-4FE8-BBD7-B4211BD963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592313-6C8C-49CE-B70F-CFC480AB162A}"/>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271622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4D127-C163-41CF-AD84-57446B0B260E}"/>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3" name="Footer Placeholder 2">
            <a:extLst>
              <a:ext uri="{FF2B5EF4-FFF2-40B4-BE49-F238E27FC236}">
                <a16:creationId xmlns:a16="http://schemas.microsoft.com/office/drawing/2014/main" id="{F962698E-F284-46FB-AA49-9293C24611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A202E4-9356-48C1-8C38-7882518C3516}"/>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63713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2100-B1B2-45ED-9E18-BD96B43C8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A0F6EE-44F1-48D4-A049-99695D6C8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5E826B-240C-4AAE-8EC9-E1B3A452E1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6A051-1404-4D39-B241-2F2DB81E7284}"/>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6" name="Footer Placeholder 5">
            <a:extLst>
              <a:ext uri="{FF2B5EF4-FFF2-40B4-BE49-F238E27FC236}">
                <a16:creationId xmlns:a16="http://schemas.microsoft.com/office/drawing/2014/main" id="{84F8B041-7D67-4A50-AAD7-279E2367B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280E18-2791-4824-92C6-083F08BC2D88}"/>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4003513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D436-EFFD-4662-9FD4-1D101AAF9C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60C6DF-7793-4CAA-BD8A-3611EBDF8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D48CB5-CA7A-43CB-849E-FB72EDF05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728F33-8F73-45AC-9979-868FE78198D0}"/>
              </a:ext>
            </a:extLst>
          </p:cNvPr>
          <p:cNvSpPr>
            <a:spLocks noGrp="1"/>
          </p:cNvSpPr>
          <p:nvPr>
            <p:ph type="dt" sz="half" idx="10"/>
          </p:nvPr>
        </p:nvSpPr>
        <p:spPr/>
        <p:txBody>
          <a:bodyPr/>
          <a:lstStyle/>
          <a:p>
            <a:fld id="{1D78A5F9-AE6F-434E-99B1-25CBCBC6C21F}" type="datetimeFigureOut">
              <a:rPr lang="en-US" smtClean="0"/>
              <a:t>11/26/2020</a:t>
            </a:fld>
            <a:endParaRPr lang="en-US"/>
          </a:p>
        </p:txBody>
      </p:sp>
      <p:sp>
        <p:nvSpPr>
          <p:cNvPr id="6" name="Footer Placeholder 5">
            <a:extLst>
              <a:ext uri="{FF2B5EF4-FFF2-40B4-BE49-F238E27FC236}">
                <a16:creationId xmlns:a16="http://schemas.microsoft.com/office/drawing/2014/main" id="{DEBDC0D2-AD08-4611-BE48-261552EC5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4A898F-61DF-4E85-8EF7-1A67E8C46F20}"/>
              </a:ext>
            </a:extLst>
          </p:cNvPr>
          <p:cNvSpPr>
            <a:spLocks noGrp="1"/>
          </p:cNvSpPr>
          <p:nvPr>
            <p:ph type="sldNum" sz="quarter" idx="12"/>
          </p:nvPr>
        </p:nvSpPr>
        <p:spPr/>
        <p:txBody>
          <a:bodyPr/>
          <a:lstStyle/>
          <a:p>
            <a:fld id="{E9736606-9B14-4559-8C04-9489080FE86A}" type="slidenum">
              <a:rPr lang="en-US" smtClean="0"/>
              <a:t>‹#›</a:t>
            </a:fld>
            <a:endParaRPr lang="en-US"/>
          </a:p>
        </p:txBody>
      </p:sp>
    </p:spTree>
    <p:extLst>
      <p:ext uri="{BB962C8B-B14F-4D97-AF65-F5344CB8AC3E}">
        <p14:creationId xmlns:p14="http://schemas.microsoft.com/office/powerpoint/2010/main" val="374325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71DEC-5C32-4C2A-81A0-5A1EA31332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9C1AE6-33BD-4EAA-815F-76F8BAA24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DD373-6FE0-4511-A050-525A7228F8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8A5F9-AE6F-434E-99B1-25CBCBC6C21F}" type="datetimeFigureOut">
              <a:rPr lang="en-US" smtClean="0"/>
              <a:t>11/26/2020</a:t>
            </a:fld>
            <a:endParaRPr lang="en-US"/>
          </a:p>
        </p:txBody>
      </p:sp>
      <p:sp>
        <p:nvSpPr>
          <p:cNvPr id="5" name="Footer Placeholder 4">
            <a:extLst>
              <a:ext uri="{FF2B5EF4-FFF2-40B4-BE49-F238E27FC236}">
                <a16:creationId xmlns:a16="http://schemas.microsoft.com/office/drawing/2014/main" id="{451543FA-3CDA-4CC1-88FC-C3FF1BFF7B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8E3767-D147-4B30-93C2-9C9891DF8A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36606-9B14-4559-8C04-9489080FE86A}" type="slidenum">
              <a:rPr lang="en-US" smtClean="0"/>
              <a:t>‹#›</a:t>
            </a:fld>
            <a:endParaRPr lang="en-US"/>
          </a:p>
        </p:txBody>
      </p:sp>
    </p:spTree>
    <p:extLst>
      <p:ext uri="{BB962C8B-B14F-4D97-AF65-F5344CB8AC3E}">
        <p14:creationId xmlns:p14="http://schemas.microsoft.com/office/powerpoint/2010/main" val="3426264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54FD5-8087-45EE-9A80-1E6524B2DF00}"/>
              </a:ext>
            </a:extLst>
          </p:cNvPr>
          <p:cNvSpPr>
            <a:spLocks noGrp="1"/>
          </p:cNvSpPr>
          <p:nvPr>
            <p:ph type="title"/>
          </p:nvPr>
        </p:nvSpPr>
        <p:spPr/>
        <p:txBody>
          <a:bodyPr/>
          <a:lstStyle/>
          <a:p>
            <a:r>
              <a:rPr lang="en-US" dirty="0"/>
              <a:t>Building Automation</a:t>
            </a:r>
          </a:p>
        </p:txBody>
      </p:sp>
      <p:sp>
        <p:nvSpPr>
          <p:cNvPr id="4" name="Text Placeholder 3">
            <a:extLst>
              <a:ext uri="{FF2B5EF4-FFF2-40B4-BE49-F238E27FC236}">
                <a16:creationId xmlns:a16="http://schemas.microsoft.com/office/drawing/2014/main" id="{887B7BA5-C055-4299-9F78-8E9B04C73EEA}"/>
              </a:ext>
            </a:extLst>
          </p:cNvPr>
          <p:cNvSpPr>
            <a:spLocks noGrp="1"/>
          </p:cNvSpPr>
          <p:nvPr>
            <p:ph type="body" sz="half" idx="2"/>
          </p:nvPr>
        </p:nvSpPr>
        <p:spPr/>
        <p:txBody>
          <a:bodyPr>
            <a:normAutofit lnSpcReduction="10000"/>
          </a:bodyPr>
          <a:lstStyle/>
          <a:p>
            <a:pPr marL="285750" indent="-285750">
              <a:buFontTx/>
              <a:buChar char="-"/>
            </a:pPr>
            <a:r>
              <a:rPr lang="en-US" dirty="0"/>
              <a:t>That digital thing that we use everyday without even realizing it</a:t>
            </a:r>
          </a:p>
          <a:p>
            <a:pPr marL="285750" indent="-285750">
              <a:buFontTx/>
              <a:buChar char="-"/>
            </a:pPr>
            <a:r>
              <a:rPr lang="en-US" b="1" i="0" dirty="0">
                <a:solidFill>
                  <a:srgbClr val="202124"/>
                </a:solidFill>
                <a:effectLst/>
                <a:latin typeface="arial" panose="020B0604020202020204" pitchFamily="34" charset="0"/>
              </a:rPr>
              <a:t>Building automation</a:t>
            </a:r>
            <a:r>
              <a:rPr lang="en-US" b="0" i="0" dirty="0">
                <a:solidFill>
                  <a:srgbClr val="202124"/>
                </a:solidFill>
                <a:effectLst/>
                <a:latin typeface="arial" panose="020B0604020202020204" pitchFamily="34" charset="0"/>
              </a:rPr>
              <a:t> is the automatic centralized </a:t>
            </a:r>
            <a:r>
              <a:rPr lang="en-US" b="1" i="0" dirty="0">
                <a:solidFill>
                  <a:srgbClr val="202124"/>
                </a:solidFill>
                <a:effectLst/>
                <a:latin typeface="arial" panose="020B0604020202020204" pitchFamily="34" charset="0"/>
              </a:rPr>
              <a:t>control</a:t>
            </a:r>
            <a:r>
              <a:rPr lang="en-US" b="0" i="0" dirty="0">
                <a:solidFill>
                  <a:srgbClr val="202124"/>
                </a:solidFill>
                <a:effectLst/>
                <a:latin typeface="arial" panose="020B0604020202020204" pitchFamily="34" charset="0"/>
              </a:rPr>
              <a:t> of a </a:t>
            </a:r>
            <a:r>
              <a:rPr lang="en-US" b="1" i="0" dirty="0">
                <a:solidFill>
                  <a:srgbClr val="202124"/>
                </a:solidFill>
                <a:effectLst/>
                <a:latin typeface="arial" panose="020B0604020202020204" pitchFamily="34" charset="0"/>
              </a:rPr>
              <a:t>building's</a:t>
            </a:r>
            <a:r>
              <a:rPr lang="en-US" b="0" i="0" dirty="0">
                <a:solidFill>
                  <a:srgbClr val="202124"/>
                </a:solidFill>
                <a:effectLst/>
                <a:latin typeface="arial" panose="020B0604020202020204" pitchFamily="34" charset="0"/>
              </a:rPr>
              <a:t> HVAC (heating, ventilation and air conditioning), electrical, lighting, shading, Access </a:t>
            </a:r>
            <a:r>
              <a:rPr lang="en-US" b="1" i="0" dirty="0">
                <a:solidFill>
                  <a:srgbClr val="202124"/>
                </a:solidFill>
                <a:effectLst/>
                <a:latin typeface="arial" panose="020B0604020202020204" pitchFamily="34" charset="0"/>
              </a:rPr>
              <a:t>Control</a:t>
            </a:r>
            <a:r>
              <a:rPr lang="en-US" b="0" i="0" dirty="0">
                <a:solidFill>
                  <a:srgbClr val="202124"/>
                </a:solidFill>
                <a:effectLst/>
                <a:latin typeface="arial" panose="020B0604020202020204" pitchFamily="34" charset="0"/>
              </a:rPr>
              <a:t>, Security Systems, and other interrelated systems through a </a:t>
            </a:r>
            <a:r>
              <a:rPr lang="en-US" b="1" i="0" dirty="0">
                <a:solidFill>
                  <a:srgbClr val="202124"/>
                </a:solidFill>
                <a:effectLst/>
                <a:latin typeface="arial" panose="020B0604020202020204" pitchFamily="34" charset="0"/>
              </a:rPr>
              <a:t>Building</a:t>
            </a:r>
            <a:r>
              <a:rPr lang="en-US" b="0" i="0" dirty="0">
                <a:solidFill>
                  <a:srgbClr val="202124"/>
                </a:solidFill>
                <a:effectLst/>
                <a:latin typeface="arial" panose="020B0604020202020204" pitchFamily="34" charset="0"/>
              </a:rPr>
              <a:t> Management System (BMS) or </a:t>
            </a:r>
            <a:r>
              <a:rPr lang="en-US" b="1" i="0" dirty="0">
                <a:solidFill>
                  <a:srgbClr val="202124"/>
                </a:solidFill>
                <a:effectLst/>
                <a:latin typeface="arial" panose="020B0604020202020204" pitchFamily="34" charset="0"/>
              </a:rPr>
              <a:t>Building Automation</a:t>
            </a:r>
            <a:r>
              <a:rPr lang="en-US" b="0" i="0" dirty="0">
                <a:solidFill>
                  <a:srgbClr val="202124"/>
                </a:solidFill>
                <a:effectLst/>
                <a:latin typeface="arial" panose="020B0604020202020204" pitchFamily="34" charset="0"/>
              </a:rPr>
              <a:t> System (BAS).</a:t>
            </a:r>
          </a:p>
          <a:p>
            <a:pPr marL="285750" indent="-285750">
              <a:buFontTx/>
              <a:buChar char="-"/>
            </a:pPr>
            <a:r>
              <a:rPr lang="en-US" dirty="0"/>
              <a:t>https://en.wikipedia.org/wiki/Building_automation#:~:text=Building%20automation%20is%20the%20automatic,Building%20Automation%20System%20(BAS).</a:t>
            </a:r>
          </a:p>
          <a:p>
            <a:pPr marL="285750" indent="-285750">
              <a:buFontTx/>
              <a:buChar char="-"/>
            </a:pPr>
            <a:endParaRPr lang="en-US" dirty="0"/>
          </a:p>
        </p:txBody>
      </p:sp>
      <p:pic>
        <p:nvPicPr>
          <p:cNvPr id="10" name="Content Placeholder 9">
            <a:extLst>
              <a:ext uri="{FF2B5EF4-FFF2-40B4-BE49-F238E27FC236}">
                <a16:creationId xmlns:a16="http://schemas.microsoft.com/office/drawing/2014/main" id="{82CD6454-36ED-44B2-8CEA-86205CAB332B}"/>
              </a:ext>
            </a:extLst>
          </p:cNvPr>
          <p:cNvPicPr>
            <a:picLocks noGrp="1" noChangeAspect="1"/>
          </p:cNvPicPr>
          <p:nvPr>
            <p:ph idx="1"/>
          </p:nvPr>
        </p:nvPicPr>
        <p:blipFill>
          <a:blip r:embed="rId2"/>
          <a:stretch>
            <a:fillRect/>
          </a:stretch>
        </p:blipFill>
        <p:spPr>
          <a:xfrm>
            <a:off x="5183188" y="1816230"/>
            <a:ext cx="6172200" cy="3216015"/>
          </a:xfrm>
        </p:spPr>
      </p:pic>
    </p:spTree>
    <p:extLst>
      <p:ext uri="{BB962C8B-B14F-4D97-AF65-F5344CB8AC3E}">
        <p14:creationId xmlns:p14="http://schemas.microsoft.com/office/powerpoint/2010/main" val="2268485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AB91-512B-4080-91BA-026DAF3F80C0}"/>
              </a:ext>
            </a:extLst>
          </p:cNvPr>
          <p:cNvSpPr>
            <a:spLocks noGrp="1"/>
          </p:cNvSpPr>
          <p:nvPr>
            <p:ph type="title"/>
          </p:nvPr>
        </p:nvSpPr>
        <p:spPr/>
        <p:txBody>
          <a:bodyPr/>
          <a:lstStyle/>
          <a:p>
            <a:r>
              <a:rPr lang="en-US" dirty="0"/>
              <a:t>Architecture of a BACS Building Automation and Control System</a:t>
            </a:r>
          </a:p>
        </p:txBody>
      </p:sp>
      <p:pic>
        <p:nvPicPr>
          <p:cNvPr id="6" name="Content Placeholder 5">
            <a:extLst>
              <a:ext uri="{FF2B5EF4-FFF2-40B4-BE49-F238E27FC236}">
                <a16:creationId xmlns:a16="http://schemas.microsoft.com/office/drawing/2014/main" id="{02D31CF5-882B-40E6-B800-C71CF82F42F5}"/>
              </a:ext>
            </a:extLst>
          </p:cNvPr>
          <p:cNvPicPr>
            <a:picLocks noGrp="1" noChangeAspect="1"/>
          </p:cNvPicPr>
          <p:nvPr>
            <p:ph idx="1"/>
          </p:nvPr>
        </p:nvPicPr>
        <p:blipFill>
          <a:blip r:embed="rId2"/>
          <a:stretch>
            <a:fillRect/>
          </a:stretch>
        </p:blipFill>
        <p:spPr>
          <a:xfrm>
            <a:off x="5183188" y="1904782"/>
            <a:ext cx="6172200" cy="3038911"/>
          </a:xfrm>
        </p:spPr>
      </p:pic>
      <p:sp>
        <p:nvSpPr>
          <p:cNvPr id="4" name="Text Placeholder 3">
            <a:extLst>
              <a:ext uri="{FF2B5EF4-FFF2-40B4-BE49-F238E27FC236}">
                <a16:creationId xmlns:a16="http://schemas.microsoft.com/office/drawing/2014/main" id="{508B1D50-4EE3-4903-9261-CD77B8FAD80C}"/>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25956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3945-1179-473F-A4DB-CAD259E9D6C8}"/>
              </a:ext>
            </a:extLst>
          </p:cNvPr>
          <p:cNvSpPr>
            <a:spLocks noGrp="1"/>
          </p:cNvSpPr>
          <p:nvPr>
            <p:ph type="title"/>
          </p:nvPr>
        </p:nvSpPr>
        <p:spPr/>
        <p:txBody>
          <a:bodyPr/>
          <a:lstStyle/>
          <a:p>
            <a:r>
              <a:rPr lang="en-US" dirty="0"/>
              <a:t>From the device to its digital twin</a:t>
            </a:r>
          </a:p>
        </p:txBody>
      </p:sp>
      <p:pic>
        <p:nvPicPr>
          <p:cNvPr id="6" name="Content Placeholder 5">
            <a:extLst>
              <a:ext uri="{FF2B5EF4-FFF2-40B4-BE49-F238E27FC236}">
                <a16:creationId xmlns:a16="http://schemas.microsoft.com/office/drawing/2014/main" id="{B53FCF26-49AC-424F-8414-CE88DEB00517}"/>
              </a:ext>
            </a:extLst>
          </p:cNvPr>
          <p:cNvPicPr>
            <a:picLocks noGrp="1" noChangeAspect="1"/>
          </p:cNvPicPr>
          <p:nvPr>
            <p:ph idx="1"/>
          </p:nvPr>
        </p:nvPicPr>
        <p:blipFill>
          <a:blip r:embed="rId2"/>
          <a:stretch>
            <a:fillRect/>
          </a:stretch>
        </p:blipFill>
        <p:spPr>
          <a:xfrm>
            <a:off x="5183188" y="1917134"/>
            <a:ext cx="6172200" cy="3014206"/>
          </a:xfrm>
        </p:spPr>
      </p:pic>
      <p:sp>
        <p:nvSpPr>
          <p:cNvPr id="4" name="Text Placeholder 3">
            <a:extLst>
              <a:ext uri="{FF2B5EF4-FFF2-40B4-BE49-F238E27FC236}">
                <a16:creationId xmlns:a16="http://schemas.microsoft.com/office/drawing/2014/main" id="{072A8186-66A2-4C4F-BC08-477770122296}"/>
              </a:ext>
            </a:extLst>
          </p:cNvPr>
          <p:cNvSpPr>
            <a:spLocks noGrp="1"/>
          </p:cNvSpPr>
          <p:nvPr>
            <p:ph type="body" sz="half" idx="2"/>
          </p:nvPr>
        </p:nvSpPr>
        <p:spPr/>
        <p:txBody>
          <a:bodyPr/>
          <a:lstStyle/>
          <a:p>
            <a:r>
              <a:rPr lang="en-US" dirty="0"/>
              <a:t>- </a:t>
            </a:r>
            <a:r>
              <a:rPr lang="en-US" b="0" i="0" dirty="0">
                <a:solidFill>
                  <a:srgbClr val="4D5156"/>
                </a:solidFill>
                <a:effectLst/>
                <a:latin typeface="arial" panose="020B0604020202020204" pitchFamily="34" charset="0"/>
              </a:rPr>
              <a:t>A digital twin is a digital replica of a living or non-living physical entity. Digital twin refers to a digital replica of potential and actual physical assets, processes, people, places, systems and devices that can be used for various purposes.</a:t>
            </a:r>
            <a:endParaRPr lang="en-US" dirty="0"/>
          </a:p>
          <a:p>
            <a:r>
              <a:rPr lang="en-US" dirty="0"/>
              <a:t>- We have an actuator, a physical device, and we integrate digital signal processing component within it. Later we can introduce different kind of protocols</a:t>
            </a:r>
          </a:p>
        </p:txBody>
      </p:sp>
    </p:spTree>
    <p:extLst>
      <p:ext uri="{BB962C8B-B14F-4D97-AF65-F5344CB8AC3E}">
        <p14:creationId xmlns:p14="http://schemas.microsoft.com/office/powerpoint/2010/main" val="204246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2FB1-255E-42C8-B2E5-76053178D49F}"/>
              </a:ext>
            </a:extLst>
          </p:cNvPr>
          <p:cNvSpPr>
            <a:spLocks noGrp="1"/>
          </p:cNvSpPr>
          <p:nvPr>
            <p:ph type="title"/>
          </p:nvPr>
        </p:nvSpPr>
        <p:spPr/>
        <p:txBody>
          <a:bodyPr>
            <a:normAutofit fontScale="90000"/>
          </a:bodyPr>
          <a:lstStyle/>
          <a:p>
            <a:r>
              <a:rPr lang="en-US" dirty="0"/>
              <a:t>Internet of things</a:t>
            </a:r>
            <a:br>
              <a:rPr lang="en-US" dirty="0"/>
            </a:br>
            <a:r>
              <a:rPr lang="en-US" dirty="0"/>
              <a:t>Digital Twin, Digital Ecosystem and Building IOT</a:t>
            </a:r>
          </a:p>
        </p:txBody>
      </p:sp>
      <p:pic>
        <p:nvPicPr>
          <p:cNvPr id="6" name="Content Placeholder 5">
            <a:extLst>
              <a:ext uri="{FF2B5EF4-FFF2-40B4-BE49-F238E27FC236}">
                <a16:creationId xmlns:a16="http://schemas.microsoft.com/office/drawing/2014/main" id="{9C728ADE-E091-470E-B519-6AE5087C6CC3}"/>
              </a:ext>
            </a:extLst>
          </p:cNvPr>
          <p:cNvPicPr>
            <a:picLocks noGrp="1" noChangeAspect="1"/>
          </p:cNvPicPr>
          <p:nvPr>
            <p:ph idx="1"/>
          </p:nvPr>
        </p:nvPicPr>
        <p:blipFill>
          <a:blip r:embed="rId2"/>
          <a:stretch>
            <a:fillRect/>
          </a:stretch>
        </p:blipFill>
        <p:spPr>
          <a:xfrm>
            <a:off x="5183188" y="1713052"/>
            <a:ext cx="6172200" cy="3422371"/>
          </a:xfrm>
        </p:spPr>
      </p:pic>
      <p:sp>
        <p:nvSpPr>
          <p:cNvPr id="4" name="Text Placeholder 3">
            <a:extLst>
              <a:ext uri="{FF2B5EF4-FFF2-40B4-BE49-F238E27FC236}">
                <a16:creationId xmlns:a16="http://schemas.microsoft.com/office/drawing/2014/main" id="{27A11AA6-BA07-464F-AEC7-91F1A0437EE4}"/>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85681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EEE5-2F4E-487B-A862-580B60DC6B3C}"/>
              </a:ext>
            </a:extLst>
          </p:cNvPr>
          <p:cNvSpPr>
            <a:spLocks noGrp="1"/>
          </p:cNvSpPr>
          <p:nvPr>
            <p:ph type="title"/>
          </p:nvPr>
        </p:nvSpPr>
        <p:spPr/>
        <p:txBody>
          <a:bodyPr/>
          <a:lstStyle/>
          <a:p>
            <a:r>
              <a:rPr lang="en-US" dirty="0"/>
              <a:t>Building-IOT domains</a:t>
            </a:r>
          </a:p>
        </p:txBody>
      </p:sp>
      <p:pic>
        <p:nvPicPr>
          <p:cNvPr id="5" name="Content Placeholder 4">
            <a:extLst>
              <a:ext uri="{FF2B5EF4-FFF2-40B4-BE49-F238E27FC236}">
                <a16:creationId xmlns:a16="http://schemas.microsoft.com/office/drawing/2014/main" id="{41A3E266-008B-4C09-B544-BF65216BEC46}"/>
              </a:ext>
            </a:extLst>
          </p:cNvPr>
          <p:cNvPicPr>
            <a:picLocks noGrp="1" noChangeAspect="1"/>
          </p:cNvPicPr>
          <p:nvPr>
            <p:ph idx="1"/>
          </p:nvPr>
        </p:nvPicPr>
        <p:blipFill>
          <a:blip r:embed="rId2"/>
          <a:stretch>
            <a:fillRect/>
          </a:stretch>
        </p:blipFill>
        <p:spPr>
          <a:xfrm>
            <a:off x="3156382" y="1825625"/>
            <a:ext cx="5879235" cy="4351338"/>
          </a:xfrm>
        </p:spPr>
      </p:pic>
    </p:spTree>
    <p:extLst>
      <p:ext uri="{BB962C8B-B14F-4D97-AF65-F5344CB8AC3E}">
        <p14:creationId xmlns:p14="http://schemas.microsoft.com/office/powerpoint/2010/main" val="946493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36153-CDDD-4D83-A5FE-AEB4BB747AAC}"/>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3F41730-5E23-4613-886F-26A281E008AD}"/>
              </a:ext>
            </a:extLst>
          </p:cNvPr>
          <p:cNvPicPr>
            <a:picLocks noGrp="1" noChangeAspect="1"/>
          </p:cNvPicPr>
          <p:nvPr>
            <p:ph idx="1"/>
          </p:nvPr>
        </p:nvPicPr>
        <p:blipFill>
          <a:blip r:embed="rId2"/>
          <a:stretch>
            <a:fillRect/>
          </a:stretch>
        </p:blipFill>
        <p:spPr>
          <a:xfrm>
            <a:off x="839788" y="0"/>
            <a:ext cx="6172200" cy="3148837"/>
          </a:xfrm>
        </p:spPr>
      </p:pic>
      <p:sp>
        <p:nvSpPr>
          <p:cNvPr id="4" name="Text Placeholder 3">
            <a:extLst>
              <a:ext uri="{FF2B5EF4-FFF2-40B4-BE49-F238E27FC236}">
                <a16:creationId xmlns:a16="http://schemas.microsoft.com/office/drawing/2014/main" id="{A69E0343-6E6B-4021-972B-D3A3116CF814}"/>
              </a:ext>
            </a:extLst>
          </p:cNvPr>
          <p:cNvSpPr>
            <a:spLocks noGrp="1"/>
          </p:cNvSpPr>
          <p:nvPr>
            <p:ph type="body" sz="half" idx="2"/>
          </p:nvPr>
        </p:nvSpPr>
        <p:spPr>
          <a:xfrm>
            <a:off x="839788" y="3333750"/>
            <a:ext cx="3932237" cy="2535238"/>
          </a:xfrm>
        </p:spPr>
        <p:txBody>
          <a:bodyPr/>
          <a:lstStyle/>
          <a:p>
            <a:r>
              <a:rPr lang="en-US" dirty="0"/>
              <a:t>Cybersecurity</a:t>
            </a:r>
          </a:p>
        </p:txBody>
      </p:sp>
      <p:pic>
        <p:nvPicPr>
          <p:cNvPr id="8" name="Picture 7">
            <a:extLst>
              <a:ext uri="{FF2B5EF4-FFF2-40B4-BE49-F238E27FC236}">
                <a16:creationId xmlns:a16="http://schemas.microsoft.com/office/drawing/2014/main" id="{2FC3649F-B5B2-4403-9FA5-8499AB660A0B}"/>
              </a:ext>
            </a:extLst>
          </p:cNvPr>
          <p:cNvPicPr>
            <a:picLocks noChangeAspect="1"/>
          </p:cNvPicPr>
          <p:nvPr/>
        </p:nvPicPr>
        <p:blipFill>
          <a:blip r:embed="rId3"/>
          <a:stretch>
            <a:fillRect/>
          </a:stretch>
        </p:blipFill>
        <p:spPr>
          <a:xfrm>
            <a:off x="5345113" y="2857500"/>
            <a:ext cx="6105525" cy="4000500"/>
          </a:xfrm>
          <a:prstGeom prst="rect">
            <a:avLst/>
          </a:prstGeom>
        </p:spPr>
      </p:pic>
    </p:spTree>
    <p:extLst>
      <p:ext uri="{BB962C8B-B14F-4D97-AF65-F5344CB8AC3E}">
        <p14:creationId xmlns:p14="http://schemas.microsoft.com/office/powerpoint/2010/main" val="198069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9CA0-477C-4F0B-B4FB-C8230E04B7D9}"/>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9143B78-5418-4134-A59D-2EB3D913FB56}"/>
              </a:ext>
            </a:extLst>
          </p:cNvPr>
          <p:cNvPicPr>
            <a:picLocks noGrp="1" noChangeAspect="1"/>
          </p:cNvPicPr>
          <p:nvPr>
            <p:ph idx="1"/>
          </p:nvPr>
        </p:nvPicPr>
        <p:blipFill>
          <a:blip r:embed="rId2"/>
          <a:stretch>
            <a:fillRect/>
          </a:stretch>
        </p:blipFill>
        <p:spPr>
          <a:xfrm>
            <a:off x="6011863" y="1143000"/>
            <a:ext cx="4514850" cy="4562475"/>
          </a:xfrm>
        </p:spPr>
      </p:pic>
      <p:sp>
        <p:nvSpPr>
          <p:cNvPr id="4" name="Text Placeholder 3">
            <a:extLst>
              <a:ext uri="{FF2B5EF4-FFF2-40B4-BE49-F238E27FC236}">
                <a16:creationId xmlns:a16="http://schemas.microsoft.com/office/drawing/2014/main" id="{28A8ECCC-6DB5-4100-AEE9-2BA5622AD2F9}"/>
              </a:ext>
            </a:extLst>
          </p:cNvPr>
          <p:cNvSpPr>
            <a:spLocks noGrp="1"/>
          </p:cNvSpPr>
          <p:nvPr>
            <p:ph type="body" sz="half" idx="2"/>
          </p:nvPr>
        </p:nvSpPr>
        <p:spPr/>
        <p:txBody>
          <a:bodyPr/>
          <a:lstStyle/>
          <a:p>
            <a:pPr marL="285750" indent="-285750">
              <a:buFontTx/>
              <a:buChar char="-"/>
            </a:pPr>
            <a:r>
              <a:rPr lang="en-US" dirty="0"/>
              <a:t>What has </a:t>
            </a:r>
            <a:r>
              <a:rPr lang="en-US" dirty="0" err="1"/>
              <a:t>favoured</a:t>
            </a:r>
            <a:r>
              <a:rPr lang="en-US" dirty="0"/>
              <a:t> in building automation, the affirmation of the concept of the software objects and in general of object-oriented protocols</a:t>
            </a:r>
          </a:p>
          <a:p>
            <a:pPr marL="285750" indent="-285750">
              <a:buFontTx/>
              <a:buChar char="-"/>
            </a:pPr>
            <a:r>
              <a:rPr lang="en-US" dirty="0"/>
              <a:t>The miniature and improvement of controller performance.</a:t>
            </a:r>
          </a:p>
        </p:txBody>
      </p:sp>
    </p:spTree>
    <p:extLst>
      <p:ext uri="{BB962C8B-B14F-4D97-AF65-F5344CB8AC3E}">
        <p14:creationId xmlns:p14="http://schemas.microsoft.com/office/powerpoint/2010/main" val="1494130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2E27-63FA-44AA-9645-69366EE71AC0}"/>
              </a:ext>
            </a:extLst>
          </p:cNvPr>
          <p:cNvSpPr>
            <a:spLocks noGrp="1"/>
          </p:cNvSpPr>
          <p:nvPr>
            <p:ph type="title"/>
          </p:nvPr>
        </p:nvSpPr>
        <p:spPr/>
        <p:txBody>
          <a:bodyPr/>
          <a:lstStyle/>
          <a:p>
            <a:r>
              <a:rPr lang="en-US" dirty="0"/>
              <a:t>Interoperability</a:t>
            </a:r>
          </a:p>
        </p:txBody>
      </p:sp>
      <p:pic>
        <p:nvPicPr>
          <p:cNvPr id="6" name="Content Placeholder 5">
            <a:extLst>
              <a:ext uri="{FF2B5EF4-FFF2-40B4-BE49-F238E27FC236}">
                <a16:creationId xmlns:a16="http://schemas.microsoft.com/office/drawing/2014/main" id="{AB05A1B1-BC32-48C9-B5B8-50B526D330EF}"/>
              </a:ext>
            </a:extLst>
          </p:cNvPr>
          <p:cNvPicPr>
            <a:picLocks noGrp="1" noChangeAspect="1"/>
          </p:cNvPicPr>
          <p:nvPr>
            <p:ph idx="1"/>
          </p:nvPr>
        </p:nvPicPr>
        <p:blipFill>
          <a:blip r:embed="rId2"/>
          <a:stretch>
            <a:fillRect/>
          </a:stretch>
        </p:blipFill>
        <p:spPr>
          <a:xfrm>
            <a:off x="5183188" y="1939338"/>
            <a:ext cx="6172200" cy="3502673"/>
          </a:xfrm>
        </p:spPr>
      </p:pic>
      <p:sp>
        <p:nvSpPr>
          <p:cNvPr id="4" name="Text Placeholder 3">
            <a:extLst>
              <a:ext uri="{FF2B5EF4-FFF2-40B4-BE49-F238E27FC236}">
                <a16:creationId xmlns:a16="http://schemas.microsoft.com/office/drawing/2014/main" id="{81E9A349-9D47-4847-8C46-4781C3FD337D}"/>
              </a:ext>
            </a:extLst>
          </p:cNvPr>
          <p:cNvSpPr>
            <a:spLocks noGrp="1"/>
          </p:cNvSpPr>
          <p:nvPr>
            <p:ph type="body" sz="half" idx="2"/>
          </p:nvPr>
        </p:nvSpPr>
        <p:spPr/>
        <p:txBody>
          <a:bodyPr/>
          <a:lstStyle/>
          <a:p>
            <a:r>
              <a:rPr lang="en-US" dirty="0"/>
              <a:t>- The picture shows the items which are open.</a:t>
            </a:r>
          </a:p>
        </p:txBody>
      </p:sp>
    </p:spTree>
    <p:extLst>
      <p:ext uri="{BB962C8B-B14F-4D97-AF65-F5344CB8AC3E}">
        <p14:creationId xmlns:p14="http://schemas.microsoft.com/office/powerpoint/2010/main" val="77815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9F70-C9E0-4B33-9AAA-F38544428DCB}"/>
              </a:ext>
            </a:extLst>
          </p:cNvPr>
          <p:cNvSpPr>
            <a:spLocks noGrp="1"/>
          </p:cNvSpPr>
          <p:nvPr>
            <p:ph type="title"/>
          </p:nvPr>
        </p:nvSpPr>
        <p:spPr/>
        <p:txBody>
          <a:bodyPr/>
          <a:lstStyle/>
          <a:p>
            <a:r>
              <a:rPr lang="en-US" dirty="0"/>
              <a:t>What is interoperability</a:t>
            </a:r>
          </a:p>
        </p:txBody>
      </p:sp>
      <p:pic>
        <p:nvPicPr>
          <p:cNvPr id="6" name="Content Placeholder 5">
            <a:extLst>
              <a:ext uri="{FF2B5EF4-FFF2-40B4-BE49-F238E27FC236}">
                <a16:creationId xmlns:a16="http://schemas.microsoft.com/office/drawing/2014/main" id="{D016C5AA-4F13-4FF2-AAB3-83592EE7AEBE}"/>
              </a:ext>
            </a:extLst>
          </p:cNvPr>
          <p:cNvPicPr>
            <a:picLocks noGrp="1" noChangeAspect="1"/>
          </p:cNvPicPr>
          <p:nvPr>
            <p:ph idx="1"/>
          </p:nvPr>
        </p:nvPicPr>
        <p:blipFill>
          <a:blip r:embed="rId2"/>
          <a:stretch>
            <a:fillRect/>
          </a:stretch>
        </p:blipFill>
        <p:spPr>
          <a:xfrm>
            <a:off x="5183188" y="1987562"/>
            <a:ext cx="6172200" cy="2873351"/>
          </a:xfrm>
        </p:spPr>
      </p:pic>
      <p:sp>
        <p:nvSpPr>
          <p:cNvPr id="4" name="Text Placeholder 3">
            <a:extLst>
              <a:ext uri="{FF2B5EF4-FFF2-40B4-BE49-F238E27FC236}">
                <a16:creationId xmlns:a16="http://schemas.microsoft.com/office/drawing/2014/main" id="{212F9D2F-5602-4FC3-9AEC-DD69A2149EEA}"/>
              </a:ext>
            </a:extLst>
          </p:cNvPr>
          <p:cNvSpPr>
            <a:spLocks noGrp="1"/>
          </p:cNvSpPr>
          <p:nvPr>
            <p:ph type="body" sz="half" idx="2"/>
          </p:nvPr>
        </p:nvSpPr>
        <p:spPr/>
        <p:txBody>
          <a:bodyPr/>
          <a:lstStyle/>
          <a:p>
            <a:r>
              <a:rPr lang="en-US" dirty="0"/>
              <a:t>- BIBBs(BACnet Interoperability Building Blocks)</a:t>
            </a:r>
          </a:p>
        </p:txBody>
      </p:sp>
    </p:spTree>
    <p:extLst>
      <p:ext uri="{BB962C8B-B14F-4D97-AF65-F5344CB8AC3E}">
        <p14:creationId xmlns:p14="http://schemas.microsoft.com/office/powerpoint/2010/main" val="182614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0B28-99C9-43FC-89A7-9ADB27E5842C}"/>
              </a:ext>
            </a:extLst>
          </p:cNvPr>
          <p:cNvSpPr>
            <a:spLocks noGrp="1"/>
          </p:cNvSpPr>
          <p:nvPr>
            <p:ph type="title"/>
          </p:nvPr>
        </p:nvSpPr>
        <p:spPr/>
        <p:txBody>
          <a:bodyPr/>
          <a:lstStyle/>
          <a:p>
            <a:r>
              <a:rPr lang="en-US" dirty="0"/>
              <a:t>Why do we need interoperability?</a:t>
            </a:r>
          </a:p>
        </p:txBody>
      </p:sp>
      <p:pic>
        <p:nvPicPr>
          <p:cNvPr id="6" name="Content Placeholder 5">
            <a:extLst>
              <a:ext uri="{FF2B5EF4-FFF2-40B4-BE49-F238E27FC236}">
                <a16:creationId xmlns:a16="http://schemas.microsoft.com/office/drawing/2014/main" id="{5086A278-211E-4EA2-966B-6AA6AFE3DCEA}"/>
              </a:ext>
            </a:extLst>
          </p:cNvPr>
          <p:cNvPicPr>
            <a:picLocks noGrp="1" noChangeAspect="1"/>
          </p:cNvPicPr>
          <p:nvPr>
            <p:ph idx="1"/>
          </p:nvPr>
        </p:nvPicPr>
        <p:blipFill>
          <a:blip r:embed="rId2"/>
          <a:stretch>
            <a:fillRect/>
          </a:stretch>
        </p:blipFill>
        <p:spPr>
          <a:xfrm>
            <a:off x="5183188" y="2020036"/>
            <a:ext cx="6172200" cy="2808403"/>
          </a:xfrm>
        </p:spPr>
      </p:pic>
      <p:sp>
        <p:nvSpPr>
          <p:cNvPr id="4" name="Text Placeholder 3">
            <a:extLst>
              <a:ext uri="{FF2B5EF4-FFF2-40B4-BE49-F238E27FC236}">
                <a16:creationId xmlns:a16="http://schemas.microsoft.com/office/drawing/2014/main" id="{C30A9EF5-E858-445F-AF81-BB84890D191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9986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44AB-5197-48CE-964F-2BC59F4D9473}"/>
              </a:ext>
            </a:extLst>
          </p:cNvPr>
          <p:cNvSpPr>
            <a:spLocks noGrp="1"/>
          </p:cNvSpPr>
          <p:nvPr>
            <p:ph type="title"/>
          </p:nvPr>
        </p:nvSpPr>
        <p:spPr/>
        <p:txBody>
          <a:bodyPr/>
          <a:lstStyle/>
          <a:p>
            <a:r>
              <a:rPr lang="en-US" dirty="0"/>
              <a:t>Interoperability is all about standards</a:t>
            </a:r>
          </a:p>
        </p:txBody>
      </p:sp>
      <p:pic>
        <p:nvPicPr>
          <p:cNvPr id="6" name="Content Placeholder 5">
            <a:extLst>
              <a:ext uri="{FF2B5EF4-FFF2-40B4-BE49-F238E27FC236}">
                <a16:creationId xmlns:a16="http://schemas.microsoft.com/office/drawing/2014/main" id="{6674F171-9721-44EB-940C-0136B4F91363}"/>
              </a:ext>
            </a:extLst>
          </p:cNvPr>
          <p:cNvPicPr>
            <a:picLocks noGrp="1" noChangeAspect="1"/>
          </p:cNvPicPr>
          <p:nvPr>
            <p:ph idx="1"/>
          </p:nvPr>
        </p:nvPicPr>
        <p:blipFill>
          <a:blip r:embed="rId2"/>
          <a:stretch>
            <a:fillRect/>
          </a:stretch>
        </p:blipFill>
        <p:spPr>
          <a:xfrm>
            <a:off x="5688037" y="987425"/>
            <a:ext cx="5162501" cy="4873625"/>
          </a:xfrm>
        </p:spPr>
      </p:pic>
      <p:sp>
        <p:nvSpPr>
          <p:cNvPr id="4" name="Text Placeholder 3">
            <a:extLst>
              <a:ext uri="{FF2B5EF4-FFF2-40B4-BE49-F238E27FC236}">
                <a16:creationId xmlns:a16="http://schemas.microsoft.com/office/drawing/2014/main" id="{ECA7A05D-49EE-47C8-8885-8811090C68D9}"/>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21712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A4A6-65F9-440F-960C-D076CB843C1F}"/>
              </a:ext>
            </a:extLst>
          </p:cNvPr>
          <p:cNvSpPr>
            <a:spLocks noGrp="1"/>
          </p:cNvSpPr>
          <p:nvPr>
            <p:ph type="title"/>
          </p:nvPr>
        </p:nvSpPr>
        <p:spPr/>
        <p:txBody>
          <a:bodyPr>
            <a:normAutofit fontScale="90000"/>
          </a:bodyPr>
          <a:lstStyle/>
          <a:p>
            <a:r>
              <a:rPr lang="en-US" dirty="0"/>
              <a:t>The estimated us $ size of the global building automation market</a:t>
            </a:r>
          </a:p>
        </p:txBody>
      </p:sp>
      <p:sp>
        <p:nvSpPr>
          <p:cNvPr id="4" name="Text Placeholder 3">
            <a:extLst>
              <a:ext uri="{FF2B5EF4-FFF2-40B4-BE49-F238E27FC236}">
                <a16:creationId xmlns:a16="http://schemas.microsoft.com/office/drawing/2014/main" id="{6D0AD7EE-DC59-4FA1-B785-F02279DAF94D}"/>
              </a:ext>
            </a:extLst>
          </p:cNvPr>
          <p:cNvSpPr>
            <a:spLocks noGrp="1"/>
          </p:cNvSpPr>
          <p:nvPr>
            <p:ph type="body" sz="half" idx="2"/>
          </p:nvPr>
        </p:nvSpPr>
        <p:spPr/>
        <p:txBody>
          <a:bodyPr/>
          <a:lstStyle/>
          <a:p>
            <a:r>
              <a:rPr lang="en-US" dirty="0"/>
              <a:t>69.6 billion US dollars</a:t>
            </a:r>
          </a:p>
        </p:txBody>
      </p:sp>
      <p:pic>
        <p:nvPicPr>
          <p:cNvPr id="5" name="Content Placeholder 4">
            <a:extLst>
              <a:ext uri="{FF2B5EF4-FFF2-40B4-BE49-F238E27FC236}">
                <a16:creationId xmlns:a16="http://schemas.microsoft.com/office/drawing/2014/main" id="{A03D7B5A-8D22-4637-8C82-390AF36576FE}"/>
              </a:ext>
            </a:extLst>
          </p:cNvPr>
          <p:cNvPicPr>
            <a:picLocks noGrp="1" noChangeAspect="1"/>
          </p:cNvPicPr>
          <p:nvPr>
            <p:ph idx="1"/>
          </p:nvPr>
        </p:nvPicPr>
        <p:blipFill>
          <a:blip r:embed="rId2"/>
          <a:stretch>
            <a:fillRect/>
          </a:stretch>
        </p:blipFill>
        <p:spPr>
          <a:xfrm>
            <a:off x="5730875" y="1257300"/>
            <a:ext cx="5076825" cy="4333875"/>
          </a:xfrm>
          <a:prstGeom prst="rect">
            <a:avLst/>
          </a:prstGeom>
        </p:spPr>
      </p:pic>
    </p:spTree>
    <p:extLst>
      <p:ext uri="{BB962C8B-B14F-4D97-AF65-F5344CB8AC3E}">
        <p14:creationId xmlns:p14="http://schemas.microsoft.com/office/powerpoint/2010/main" val="2777892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91D6-7135-4843-9AAC-CB4CA7A22DDA}"/>
              </a:ext>
            </a:extLst>
          </p:cNvPr>
          <p:cNvSpPr>
            <a:spLocks noGrp="1"/>
          </p:cNvSpPr>
          <p:nvPr>
            <p:ph type="title"/>
          </p:nvPr>
        </p:nvSpPr>
        <p:spPr/>
        <p:txBody>
          <a:bodyPr/>
          <a:lstStyle/>
          <a:p>
            <a:r>
              <a:rPr lang="en-US" dirty="0"/>
              <a:t>Interoperability- standards-iso interdependencies</a:t>
            </a:r>
          </a:p>
        </p:txBody>
      </p:sp>
      <p:pic>
        <p:nvPicPr>
          <p:cNvPr id="6" name="Content Placeholder 5">
            <a:extLst>
              <a:ext uri="{FF2B5EF4-FFF2-40B4-BE49-F238E27FC236}">
                <a16:creationId xmlns:a16="http://schemas.microsoft.com/office/drawing/2014/main" id="{E64C9FDA-3DE0-4329-858B-868F017B87ED}"/>
              </a:ext>
            </a:extLst>
          </p:cNvPr>
          <p:cNvPicPr>
            <a:picLocks noGrp="1" noChangeAspect="1"/>
          </p:cNvPicPr>
          <p:nvPr>
            <p:ph idx="1"/>
          </p:nvPr>
        </p:nvPicPr>
        <p:blipFill>
          <a:blip r:embed="rId2"/>
          <a:stretch>
            <a:fillRect/>
          </a:stretch>
        </p:blipFill>
        <p:spPr>
          <a:xfrm>
            <a:off x="5183188" y="2245626"/>
            <a:ext cx="6172200" cy="2357222"/>
          </a:xfrm>
        </p:spPr>
      </p:pic>
      <p:sp>
        <p:nvSpPr>
          <p:cNvPr id="4" name="Text Placeholder 3">
            <a:extLst>
              <a:ext uri="{FF2B5EF4-FFF2-40B4-BE49-F238E27FC236}">
                <a16:creationId xmlns:a16="http://schemas.microsoft.com/office/drawing/2014/main" id="{244ADC62-715A-45E6-A64C-7EAD3EB25956}"/>
              </a:ext>
            </a:extLst>
          </p:cNvPr>
          <p:cNvSpPr>
            <a:spLocks noGrp="1"/>
          </p:cNvSpPr>
          <p:nvPr>
            <p:ph type="body" sz="half" idx="2"/>
          </p:nvPr>
        </p:nvSpPr>
        <p:spPr/>
        <p:txBody>
          <a:bodyPr/>
          <a:lstStyle/>
          <a:p>
            <a:r>
              <a:rPr lang="en-US" dirty="0"/>
              <a:t>- BIM(Building Information Model)</a:t>
            </a:r>
          </a:p>
        </p:txBody>
      </p:sp>
    </p:spTree>
    <p:extLst>
      <p:ext uri="{BB962C8B-B14F-4D97-AF65-F5344CB8AC3E}">
        <p14:creationId xmlns:p14="http://schemas.microsoft.com/office/powerpoint/2010/main" val="1131996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F775-BCD4-4709-970F-EAC56996B8FD}"/>
              </a:ext>
            </a:extLst>
          </p:cNvPr>
          <p:cNvSpPr>
            <a:spLocks noGrp="1"/>
          </p:cNvSpPr>
          <p:nvPr>
            <p:ph type="title"/>
          </p:nvPr>
        </p:nvSpPr>
        <p:spPr/>
        <p:txBody>
          <a:bodyPr/>
          <a:lstStyle/>
          <a:p>
            <a:r>
              <a:rPr lang="en-US" dirty="0"/>
              <a:t>Building Automation according to ISO</a:t>
            </a:r>
          </a:p>
        </p:txBody>
      </p:sp>
      <p:pic>
        <p:nvPicPr>
          <p:cNvPr id="6" name="Content Placeholder 5">
            <a:extLst>
              <a:ext uri="{FF2B5EF4-FFF2-40B4-BE49-F238E27FC236}">
                <a16:creationId xmlns:a16="http://schemas.microsoft.com/office/drawing/2014/main" id="{D0793264-0741-4227-85C8-4EB22690CE82}"/>
              </a:ext>
            </a:extLst>
          </p:cNvPr>
          <p:cNvPicPr>
            <a:picLocks noGrp="1" noChangeAspect="1"/>
          </p:cNvPicPr>
          <p:nvPr>
            <p:ph idx="1"/>
          </p:nvPr>
        </p:nvPicPr>
        <p:blipFill>
          <a:blip r:embed="rId2"/>
          <a:stretch>
            <a:fillRect/>
          </a:stretch>
        </p:blipFill>
        <p:spPr>
          <a:xfrm>
            <a:off x="5183188" y="1965883"/>
            <a:ext cx="6172200" cy="2916708"/>
          </a:xfrm>
        </p:spPr>
      </p:pic>
      <p:sp>
        <p:nvSpPr>
          <p:cNvPr id="4" name="Text Placeholder 3">
            <a:extLst>
              <a:ext uri="{FF2B5EF4-FFF2-40B4-BE49-F238E27FC236}">
                <a16:creationId xmlns:a16="http://schemas.microsoft.com/office/drawing/2014/main" id="{377E381C-1177-4684-8AF1-AE6DBFFEC5E1}"/>
              </a:ext>
            </a:extLst>
          </p:cNvPr>
          <p:cNvSpPr>
            <a:spLocks noGrp="1"/>
          </p:cNvSpPr>
          <p:nvPr>
            <p:ph type="body" sz="half" idx="2"/>
          </p:nvPr>
        </p:nvSpPr>
        <p:spPr/>
        <p:txBody>
          <a:bodyPr/>
          <a:lstStyle/>
          <a:p>
            <a:pPr marL="285750" indent="-285750">
              <a:buFontTx/>
              <a:buChar char="-"/>
            </a:pPr>
            <a:r>
              <a:rPr lang="en-US" dirty="0"/>
              <a:t>My Building automation is completely ISO certified and now, with that ISO stamp on every aspect; I can sell my product at better prices.</a:t>
            </a:r>
          </a:p>
        </p:txBody>
      </p:sp>
    </p:spTree>
    <p:extLst>
      <p:ext uri="{BB962C8B-B14F-4D97-AF65-F5344CB8AC3E}">
        <p14:creationId xmlns:p14="http://schemas.microsoft.com/office/powerpoint/2010/main" val="4218036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B5CF-E5B6-40ED-9BF4-D75452B2A87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113C3757-1D34-4BF8-82C2-0732B1FB3BC2}"/>
              </a:ext>
            </a:extLst>
          </p:cNvPr>
          <p:cNvPicPr>
            <a:picLocks noGrp="1" noChangeAspect="1"/>
          </p:cNvPicPr>
          <p:nvPr>
            <p:ph idx="1"/>
          </p:nvPr>
        </p:nvPicPr>
        <p:blipFill>
          <a:blip r:embed="rId2"/>
          <a:stretch>
            <a:fillRect/>
          </a:stretch>
        </p:blipFill>
        <p:spPr>
          <a:xfrm>
            <a:off x="5997575" y="1014412"/>
            <a:ext cx="4543425" cy="4819650"/>
          </a:xfrm>
        </p:spPr>
      </p:pic>
      <p:sp>
        <p:nvSpPr>
          <p:cNvPr id="4" name="Text Placeholder 3">
            <a:extLst>
              <a:ext uri="{FF2B5EF4-FFF2-40B4-BE49-F238E27FC236}">
                <a16:creationId xmlns:a16="http://schemas.microsoft.com/office/drawing/2014/main" id="{E49B69DF-3234-49E4-8D2C-652880DE51E4}"/>
              </a:ext>
            </a:extLst>
          </p:cNvPr>
          <p:cNvSpPr>
            <a:spLocks noGrp="1"/>
          </p:cNvSpPr>
          <p:nvPr>
            <p:ph type="body" sz="half" idx="2"/>
          </p:nvPr>
        </p:nvSpPr>
        <p:spPr/>
        <p:txBody>
          <a:bodyPr/>
          <a:lstStyle/>
          <a:p>
            <a:pPr marL="285750" indent="-285750">
              <a:buFontTx/>
              <a:buChar char="-"/>
            </a:pPr>
            <a:r>
              <a:rPr lang="en-US" dirty="0"/>
              <a:t>The use of established and widely accepted standards facilitates interoperability</a:t>
            </a:r>
          </a:p>
          <a:p>
            <a:pPr marL="285750" indent="-285750">
              <a:buFontTx/>
              <a:buChar char="-"/>
            </a:pPr>
            <a:r>
              <a:rPr lang="en-US" dirty="0"/>
              <a:t>Yes, because the devices implement the same standard which are understandable to everyone, except for the proprietary features</a:t>
            </a:r>
          </a:p>
          <a:p>
            <a:pPr marL="285750" indent="-285750">
              <a:buFontTx/>
              <a:buChar char="-"/>
            </a:pPr>
            <a:endParaRPr lang="en-US" dirty="0"/>
          </a:p>
        </p:txBody>
      </p:sp>
      <p:pic>
        <p:nvPicPr>
          <p:cNvPr id="10" name="Picture 9">
            <a:extLst>
              <a:ext uri="{FF2B5EF4-FFF2-40B4-BE49-F238E27FC236}">
                <a16:creationId xmlns:a16="http://schemas.microsoft.com/office/drawing/2014/main" id="{B937641C-4127-40B7-BC6C-E23B94EB42C5}"/>
              </a:ext>
            </a:extLst>
          </p:cNvPr>
          <p:cNvPicPr>
            <a:picLocks noChangeAspect="1"/>
          </p:cNvPicPr>
          <p:nvPr/>
        </p:nvPicPr>
        <p:blipFill>
          <a:blip r:embed="rId3"/>
          <a:stretch>
            <a:fillRect/>
          </a:stretch>
        </p:blipFill>
        <p:spPr>
          <a:xfrm>
            <a:off x="1004888" y="3752850"/>
            <a:ext cx="3767138" cy="2266950"/>
          </a:xfrm>
          <a:prstGeom prst="rect">
            <a:avLst/>
          </a:prstGeom>
        </p:spPr>
      </p:pic>
    </p:spTree>
    <p:extLst>
      <p:ext uri="{BB962C8B-B14F-4D97-AF65-F5344CB8AC3E}">
        <p14:creationId xmlns:p14="http://schemas.microsoft.com/office/powerpoint/2010/main" val="3098332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4830-0264-45D6-9E47-DAB0508D9680}"/>
              </a:ext>
            </a:extLst>
          </p:cNvPr>
          <p:cNvSpPr>
            <a:spLocks noGrp="1"/>
          </p:cNvSpPr>
          <p:nvPr>
            <p:ph type="title"/>
          </p:nvPr>
        </p:nvSpPr>
        <p:spPr/>
        <p:txBody>
          <a:bodyPr/>
          <a:lstStyle/>
          <a:p>
            <a:r>
              <a:rPr lang="en-US" dirty="0"/>
              <a:t>The digital puzzle</a:t>
            </a:r>
            <a:br>
              <a:rPr lang="en-US" dirty="0"/>
            </a:br>
            <a:r>
              <a:rPr lang="en-US" dirty="0"/>
              <a:t>HVAC in the digital age</a:t>
            </a:r>
          </a:p>
        </p:txBody>
      </p:sp>
      <p:pic>
        <p:nvPicPr>
          <p:cNvPr id="6" name="Content Placeholder 5">
            <a:extLst>
              <a:ext uri="{FF2B5EF4-FFF2-40B4-BE49-F238E27FC236}">
                <a16:creationId xmlns:a16="http://schemas.microsoft.com/office/drawing/2014/main" id="{CFCFDB25-9792-4BFA-AAB3-C43B1A1ABDE7}"/>
              </a:ext>
            </a:extLst>
          </p:cNvPr>
          <p:cNvPicPr>
            <a:picLocks noGrp="1" noChangeAspect="1"/>
          </p:cNvPicPr>
          <p:nvPr>
            <p:ph idx="1"/>
          </p:nvPr>
        </p:nvPicPr>
        <p:blipFill>
          <a:blip r:embed="rId2"/>
          <a:stretch>
            <a:fillRect/>
          </a:stretch>
        </p:blipFill>
        <p:spPr>
          <a:xfrm>
            <a:off x="5183188" y="1970882"/>
            <a:ext cx="6172200" cy="2906710"/>
          </a:xfrm>
        </p:spPr>
      </p:pic>
      <p:sp>
        <p:nvSpPr>
          <p:cNvPr id="4" name="Text Placeholder 3">
            <a:extLst>
              <a:ext uri="{FF2B5EF4-FFF2-40B4-BE49-F238E27FC236}">
                <a16:creationId xmlns:a16="http://schemas.microsoft.com/office/drawing/2014/main" id="{443728F9-B22D-4F6C-BABE-D1CEF202BDAF}"/>
              </a:ext>
            </a:extLst>
          </p:cNvPr>
          <p:cNvSpPr>
            <a:spLocks noGrp="1"/>
          </p:cNvSpPr>
          <p:nvPr>
            <p:ph type="body" sz="half" idx="2"/>
          </p:nvPr>
        </p:nvSpPr>
        <p:spPr/>
        <p:txBody>
          <a:bodyPr/>
          <a:lstStyle/>
          <a:p>
            <a:pPr marL="285750" indent="-285750">
              <a:buFontTx/>
              <a:buChar char="-"/>
            </a:pPr>
            <a:endParaRPr lang="en-US" dirty="0"/>
          </a:p>
        </p:txBody>
      </p:sp>
    </p:spTree>
    <p:extLst>
      <p:ext uri="{BB962C8B-B14F-4D97-AF65-F5344CB8AC3E}">
        <p14:creationId xmlns:p14="http://schemas.microsoft.com/office/powerpoint/2010/main" val="1959593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799E-D36B-44C0-85A5-65FC45B0ADFA}"/>
              </a:ext>
            </a:extLst>
          </p:cNvPr>
          <p:cNvSpPr>
            <a:spLocks noGrp="1"/>
          </p:cNvSpPr>
          <p:nvPr>
            <p:ph type="title"/>
          </p:nvPr>
        </p:nvSpPr>
        <p:spPr/>
        <p:txBody>
          <a:bodyPr/>
          <a:lstStyle/>
          <a:p>
            <a:r>
              <a:rPr lang="en-US" dirty="0"/>
              <a:t>Ontology and mixing of different ontologies</a:t>
            </a:r>
          </a:p>
        </p:txBody>
      </p:sp>
      <p:pic>
        <p:nvPicPr>
          <p:cNvPr id="6" name="Content Placeholder 5">
            <a:extLst>
              <a:ext uri="{FF2B5EF4-FFF2-40B4-BE49-F238E27FC236}">
                <a16:creationId xmlns:a16="http://schemas.microsoft.com/office/drawing/2014/main" id="{3651FE17-6330-4AB5-B11F-98E0225D5577}"/>
              </a:ext>
            </a:extLst>
          </p:cNvPr>
          <p:cNvPicPr>
            <a:picLocks noGrp="1" noChangeAspect="1"/>
          </p:cNvPicPr>
          <p:nvPr>
            <p:ph idx="1"/>
          </p:nvPr>
        </p:nvPicPr>
        <p:blipFill>
          <a:blip r:embed="rId2"/>
          <a:stretch>
            <a:fillRect/>
          </a:stretch>
        </p:blipFill>
        <p:spPr>
          <a:xfrm>
            <a:off x="5183188" y="2047963"/>
            <a:ext cx="6172200" cy="2752548"/>
          </a:xfrm>
        </p:spPr>
      </p:pic>
      <p:sp>
        <p:nvSpPr>
          <p:cNvPr id="4" name="Text Placeholder 3">
            <a:extLst>
              <a:ext uri="{FF2B5EF4-FFF2-40B4-BE49-F238E27FC236}">
                <a16:creationId xmlns:a16="http://schemas.microsoft.com/office/drawing/2014/main" id="{B78218DA-8803-477E-BCE8-AC5C4B94B896}"/>
              </a:ext>
            </a:extLst>
          </p:cNvPr>
          <p:cNvSpPr>
            <a:spLocks noGrp="1"/>
          </p:cNvSpPr>
          <p:nvPr>
            <p:ph type="body" sz="half" idx="2"/>
          </p:nvPr>
        </p:nvSpPr>
        <p:spPr/>
        <p:txBody>
          <a:bodyPr/>
          <a:lstStyle/>
          <a:p>
            <a:endParaRPr lang="en-US" dirty="0"/>
          </a:p>
        </p:txBody>
      </p:sp>
      <p:pic>
        <p:nvPicPr>
          <p:cNvPr id="8" name="Picture 7">
            <a:extLst>
              <a:ext uri="{FF2B5EF4-FFF2-40B4-BE49-F238E27FC236}">
                <a16:creationId xmlns:a16="http://schemas.microsoft.com/office/drawing/2014/main" id="{C44A46D3-6591-4440-8877-9D55C24B48E5}"/>
              </a:ext>
            </a:extLst>
          </p:cNvPr>
          <p:cNvPicPr>
            <a:picLocks noChangeAspect="1"/>
          </p:cNvPicPr>
          <p:nvPr/>
        </p:nvPicPr>
        <p:blipFill>
          <a:blip r:embed="rId3"/>
          <a:stretch>
            <a:fillRect/>
          </a:stretch>
        </p:blipFill>
        <p:spPr>
          <a:xfrm>
            <a:off x="836612" y="2130455"/>
            <a:ext cx="3932237" cy="3467100"/>
          </a:xfrm>
          <a:prstGeom prst="rect">
            <a:avLst/>
          </a:prstGeom>
        </p:spPr>
      </p:pic>
    </p:spTree>
    <p:extLst>
      <p:ext uri="{BB962C8B-B14F-4D97-AF65-F5344CB8AC3E}">
        <p14:creationId xmlns:p14="http://schemas.microsoft.com/office/powerpoint/2010/main" val="389351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B8C004-29BC-4964-A6AA-8BC80D7F27F8}"/>
              </a:ext>
            </a:extLst>
          </p:cNvPr>
          <p:cNvPicPr>
            <a:picLocks noChangeAspect="1"/>
          </p:cNvPicPr>
          <p:nvPr/>
        </p:nvPicPr>
        <p:blipFill>
          <a:blip r:embed="rId2"/>
          <a:stretch>
            <a:fillRect/>
          </a:stretch>
        </p:blipFill>
        <p:spPr>
          <a:xfrm>
            <a:off x="2028825" y="981075"/>
            <a:ext cx="8134350" cy="4895850"/>
          </a:xfrm>
          <a:prstGeom prst="rect">
            <a:avLst/>
          </a:prstGeom>
        </p:spPr>
      </p:pic>
    </p:spTree>
    <p:extLst>
      <p:ext uri="{BB962C8B-B14F-4D97-AF65-F5344CB8AC3E}">
        <p14:creationId xmlns:p14="http://schemas.microsoft.com/office/powerpoint/2010/main" val="273763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E053BA-A719-4DD4-9A47-A78D37511F55}"/>
              </a:ext>
            </a:extLst>
          </p:cNvPr>
          <p:cNvPicPr>
            <a:picLocks noChangeAspect="1"/>
          </p:cNvPicPr>
          <p:nvPr/>
        </p:nvPicPr>
        <p:blipFill>
          <a:blip r:embed="rId2"/>
          <a:stretch>
            <a:fillRect/>
          </a:stretch>
        </p:blipFill>
        <p:spPr>
          <a:xfrm>
            <a:off x="1100137" y="1304925"/>
            <a:ext cx="9991725" cy="4248150"/>
          </a:xfrm>
          <a:prstGeom prst="rect">
            <a:avLst/>
          </a:prstGeom>
        </p:spPr>
      </p:pic>
    </p:spTree>
    <p:extLst>
      <p:ext uri="{BB962C8B-B14F-4D97-AF65-F5344CB8AC3E}">
        <p14:creationId xmlns:p14="http://schemas.microsoft.com/office/powerpoint/2010/main" val="1636324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6F50-9D12-45E0-8A0F-E6363D9BED21}"/>
              </a:ext>
            </a:extLst>
          </p:cNvPr>
          <p:cNvSpPr>
            <a:spLocks noGrp="1"/>
          </p:cNvSpPr>
          <p:nvPr>
            <p:ph type="title"/>
          </p:nvPr>
        </p:nvSpPr>
        <p:spPr/>
        <p:txBody>
          <a:bodyPr/>
          <a:lstStyle/>
          <a:p>
            <a:r>
              <a:rPr lang="en-US" dirty="0"/>
              <a:t>Ontology contd..</a:t>
            </a:r>
            <a:br>
              <a:rPr lang="en-US" dirty="0"/>
            </a:br>
            <a:endParaRPr lang="en-US" dirty="0"/>
          </a:p>
        </p:txBody>
      </p:sp>
      <p:sp>
        <p:nvSpPr>
          <p:cNvPr id="4" name="Text Placeholder 3">
            <a:extLst>
              <a:ext uri="{FF2B5EF4-FFF2-40B4-BE49-F238E27FC236}">
                <a16:creationId xmlns:a16="http://schemas.microsoft.com/office/drawing/2014/main" id="{B2D531A4-3F7E-452F-B0B2-1E4687866393}"/>
              </a:ext>
            </a:extLst>
          </p:cNvPr>
          <p:cNvSpPr>
            <a:spLocks noGrp="1"/>
          </p:cNvSpPr>
          <p:nvPr>
            <p:ph type="body" sz="half" idx="2"/>
          </p:nvPr>
        </p:nvSpPr>
        <p:spPr/>
        <p:txBody>
          <a:bodyPr/>
          <a:lstStyle/>
          <a:p>
            <a:endParaRPr lang="en-US"/>
          </a:p>
        </p:txBody>
      </p:sp>
      <p:pic>
        <p:nvPicPr>
          <p:cNvPr id="5" name="Content Placeholder 4">
            <a:extLst>
              <a:ext uri="{FF2B5EF4-FFF2-40B4-BE49-F238E27FC236}">
                <a16:creationId xmlns:a16="http://schemas.microsoft.com/office/drawing/2014/main" id="{04DC9B9B-EA11-45E0-9B15-EE047C1D9FD2}"/>
              </a:ext>
            </a:extLst>
          </p:cNvPr>
          <p:cNvPicPr>
            <a:picLocks noGrp="1" noChangeAspect="1"/>
          </p:cNvPicPr>
          <p:nvPr>
            <p:ph idx="1"/>
          </p:nvPr>
        </p:nvPicPr>
        <p:blipFill>
          <a:blip r:embed="rId2"/>
          <a:stretch>
            <a:fillRect/>
          </a:stretch>
        </p:blipFill>
        <p:spPr>
          <a:xfrm>
            <a:off x="5183188" y="1862515"/>
            <a:ext cx="6172200" cy="3123445"/>
          </a:xfrm>
          <a:prstGeom prst="rect">
            <a:avLst/>
          </a:prstGeom>
        </p:spPr>
      </p:pic>
    </p:spTree>
    <p:extLst>
      <p:ext uri="{BB962C8B-B14F-4D97-AF65-F5344CB8AC3E}">
        <p14:creationId xmlns:p14="http://schemas.microsoft.com/office/powerpoint/2010/main" val="2869688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C12B-F44E-4FBC-AB41-934461FBB692}"/>
              </a:ext>
            </a:extLst>
          </p:cNvPr>
          <p:cNvSpPr>
            <a:spLocks noGrp="1"/>
          </p:cNvSpPr>
          <p:nvPr>
            <p:ph type="title"/>
          </p:nvPr>
        </p:nvSpPr>
        <p:spPr/>
        <p:txBody>
          <a:bodyPr/>
          <a:lstStyle/>
          <a:p>
            <a:r>
              <a:rPr lang="en-US" dirty="0"/>
              <a:t>Digital Puzzle Summarization</a:t>
            </a:r>
          </a:p>
        </p:txBody>
      </p:sp>
      <p:pic>
        <p:nvPicPr>
          <p:cNvPr id="6" name="Content Placeholder 5">
            <a:extLst>
              <a:ext uri="{FF2B5EF4-FFF2-40B4-BE49-F238E27FC236}">
                <a16:creationId xmlns:a16="http://schemas.microsoft.com/office/drawing/2014/main" id="{11AC3452-5A39-4349-87BE-D88E3EB5BBFF}"/>
              </a:ext>
            </a:extLst>
          </p:cNvPr>
          <p:cNvPicPr>
            <a:picLocks noGrp="1" noChangeAspect="1"/>
          </p:cNvPicPr>
          <p:nvPr>
            <p:ph idx="1"/>
          </p:nvPr>
        </p:nvPicPr>
        <p:blipFill>
          <a:blip r:embed="rId2"/>
          <a:stretch>
            <a:fillRect/>
          </a:stretch>
        </p:blipFill>
        <p:spPr>
          <a:xfrm>
            <a:off x="5183188" y="1954819"/>
            <a:ext cx="6172200" cy="2938837"/>
          </a:xfrm>
        </p:spPr>
      </p:pic>
      <p:sp>
        <p:nvSpPr>
          <p:cNvPr id="4" name="Text Placeholder 3">
            <a:extLst>
              <a:ext uri="{FF2B5EF4-FFF2-40B4-BE49-F238E27FC236}">
                <a16:creationId xmlns:a16="http://schemas.microsoft.com/office/drawing/2014/main" id="{33D0BCFA-9A89-47E7-B319-57D3B771696D}"/>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0031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7C70-6071-4B90-AB54-95BC2704EC44}"/>
              </a:ext>
            </a:extLst>
          </p:cNvPr>
          <p:cNvSpPr>
            <a:spLocks noGrp="1"/>
          </p:cNvSpPr>
          <p:nvPr>
            <p:ph type="title"/>
          </p:nvPr>
        </p:nvSpPr>
        <p:spPr/>
        <p:txBody>
          <a:bodyPr/>
          <a:lstStyle/>
          <a:p>
            <a:r>
              <a:rPr lang="en-US" dirty="0"/>
              <a:t>How to solve the digital puzzle</a:t>
            </a:r>
          </a:p>
        </p:txBody>
      </p:sp>
      <p:pic>
        <p:nvPicPr>
          <p:cNvPr id="6" name="Content Placeholder 5">
            <a:extLst>
              <a:ext uri="{FF2B5EF4-FFF2-40B4-BE49-F238E27FC236}">
                <a16:creationId xmlns:a16="http://schemas.microsoft.com/office/drawing/2014/main" id="{0724D9F3-5555-4F2A-A77D-800C8861EDCF}"/>
              </a:ext>
            </a:extLst>
          </p:cNvPr>
          <p:cNvPicPr>
            <a:picLocks noGrp="1" noChangeAspect="1"/>
          </p:cNvPicPr>
          <p:nvPr>
            <p:ph idx="1"/>
          </p:nvPr>
        </p:nvPicPr>
        <p:blipFill>
          <a:blip r:embed="rId2"/>
          <a:stretch>
            <a:fillRect/>
          </a:stretch>
        </p:blipFill>
        <p:spPr>
          <a:xfrm>
            <a:off x="5183188" y="1981501"/>
            <a:ext cx="6172200" cy="2885473"/>
          </a:xfrm>
        </p:spPr>
      </p:pic>
      <p:sp>
        <p:nvSpPr>
          <p:cNvPr id="4" name="Text Placeholder 3">
            <a:extLst>
              <a:ext uri="{FF2B5EF4-FFF2-40B4-BE49-F238E27FC236}">
                <a16:creationId xmlns:a16="http://schemas.microsoft.com/office/drawing/2014/main" id="{216313BA-C12C-432A-9322-1013B5393CB2}"/>
              </a:ext>
            </a:extLst>
          </p:cNvPr>
          <p:cNvSpPr>
            <a:spLocks noGrp="1"/>
          </p:cNvSpPr>
          <p:nvPr>
            <p:ph type="body" sz="half" idx="2"/>
          </p:nvPr>
        </p:nvSpPr>
        <p:spPr/>
        <p:txBody>
          <a:bodyPr/>
          <a:lstStyle/>
          <a:p>
            <a:r>
              <a:rPr lang="en-US" dirty="0"/>
              <a:t>- ASHRAE has implemented certain standards within their organization. After formal standardization they connect the ISO to make it global or whatever</a:t>
            </a:r>
          </a:p>
        </p:txBody>
      </p:sp>
    </p:spTree>
    <p:extLst>
      <p:ext uri="{BB962C8B-B14F-4D97-AF65-F5344CB8AC3E}">
        <p14:creationId xmlns:p14="http://schemas.microsoft.com/office/powerpoint/2010/main" val="1861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3061-0C4A-43B9-99BC-944D8EDA9CBF}"/>
              </a:ext>
            </a:extLst>
          </p:cNvPr>
          <p:cNvSpPr>
            <a:spLocks noGrp="1"/>
          </p:cNvSpPr>
          <p:nvPr>
            <p:ph type="title"/>
          </p:nvPr>
        </p:nvSpPr>
        <p:spPr/>
        <p:txBody>
          <a:bodyPr/>
          <a:lstStyle/>
          <a:p>
            <a:r>
              <a:rPr lang="en-US" dirty="0"/>
              <a:t>Why do we need to do building automation</a:t>
            </a:r>
          </a:p>
        </p:txBody>
      </p:sp>
      <p:pic>
        <p:nvPicPr>
          <p:cNvPr id="6" name="Content Placeholder 5">
            <a:extLst>
              <a:ext uri="{FF2B5EF4-FFF2-40B4-BE49-F238E27FC236}">
                <a16:creationId xmlns:a16="http://schemas.microsoft.com/office/drawing/2014/main" id="{451AE50E-46AE-41B8-B6C7-8AE0DCAB805E}"/>
              </a:ext>
            </a:extLst>
          </p:cNvPr>
          <p:cNvPicPr>
            <a:picLocks noGrp="1" noChangeAspect="1"/>
          </p:cNvPicPr>
          <p:nvPr>
            <p:ph idx="1"/>
          </p:nvPr>
        </p:nvPicPr>
        <p:blipFill>
          <a:blip r:embed="rId2"/>
          <a:stretch>
            <a:fillRect/>
          </a:stretch>
        </p:blipFill>
        <p:spPr>
          <a:xfrm>
            <a:off x="5183188" y="1977217"/>
            <a:ext cx="6172200" cy="2894040"/>
          </a:xfrm>
        </p:spPr>
      </p:pic>
      <p:sp>
        <p:nvSpPr>
          <p:cNvPr id="4" name="Text Placeholder 3">
            <a:extLst>
              <a:ext uri="{FF2B5EF4-FFF2-40B4-BE49-F238E27FC236}">
                <a16:creationId xmlns:a16="http://schemas.microsoft.com/office/drawing/2014/main" id="{C9E376CD-A2B2-4620-8912-852FB58CD984}"/>
              </a:ext>
            </a:extLst>
          </p:cNvPr>
          <p:cNvSpPr>
            <a:spLocks noGrp="1"/>
          </p:cNvSpPr>
          <p:nvPr>
            <p:ph type="body" sz="half" idx="2"/>
          </p:nvPr>
        </p:nvSpPr>
        <p:spPr/>
        <p:txBody>
          <a:bodyPr/>
          <a:lstStyle/>
          <a:p>
            <a:pPr marL="285750" indent="-285750">
              <a:buFontTx/>
              <a:buChar char="-"/>
            </a:pPr>
            <a:r>
              <a:rPr lang="en-US" dirty="0"/>
              <a:t>We spend most of our times in a building</a:t>
            </a:r>
          </a:p>
          <a:p>
            <a:pPr marL="285750" indent="-285750">
              <a:buFontTx/>
              <a:buChar char="-"/>
            </a:pPr>
            <a:r>
              <a:rPr lang="en-US" dirty="0"/>
              <a:t>Even if we interact with the building by repeating actions that can be “recognized” and “catalogued”</a:t>
            </a:r>
          </a:p>
          <a:p>
            <a:pPr marL="285750" indent="-285750">
              <a:buFontTx/>
              <a:buChar char="-"/>
            </a:pPr>
            <a:r>
              <a:rPr lang="en-US" dirty="0"/>
              <a:t>The building changes as we change</a:t>
            </a:r>
          </a:p>
          <a:p>
            <a:pPr marL="285750" indent="-285750">
              <a:buFontTx/>
              <a:buChar char="-"/>
            </a:pPr>
            <a:r>
              <a:rPr lang="en-US" dirty="0"/>
              <a:t>The way we work changes and the place where we do our work changes</a:t>
            </a:r>
          </a:p>
          <a:p>
            <a:pPr marL="285750" indent="-285750">
              <a:buFontTx/>
              <a:buChar char="-"/>
            </a:pPr>
            <a:r>
              <a:rPr lang="en-US" dirty="0"/>
              <a:t>In a cycling iteration between the rising of new needs and the offer of new technological possibilities</a:t>
            </a:r>
          </a:p>
          <a:p>
            <a:pPr marL="285750" indent="-285750">
              <a:buFontTx/>
              <a:buChar char="-"/>
            </a:pPr>
            <a:r>
              <a:rPr lang="en-US" dirty="0"/>
              <a:t>The above are all the reasons as to why we felt the need for building automation.</a:t>
            </a:r>
          </a:p>
        </p:txBody>
      </p:sp>
    </p:spTree>
    <p:extLst>
      <p:ext uri="{BB962C8B-B14F-4D97-AF65-F5344CB8AC3E}">
        <p14:creationId xmlns:p14="http://schemas.microsoft.com/office/powerpoint/2010/main" val="775941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1872-4329-427B-8640-E1F191B399A1}"/>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27D7CE14-B3DA-45DD-BCFF-DB1E8D7917AA}"/>
              </a:ext>
            </a:extLst>
          </p:cNvPr>
          <p:cNvSpPr>
            <a:spLocks noGrp="1"/>
          </p:cNvSpPr>
          <p:nvPr>
            <p:ph type="body" sz="half" idx="2"/>
          </p:nvPr>
        </p:nvSpPr>
        <p:spPr/>
        <p:txBody>
          <a:bodyPr/>
          <a:lstStyle/>
          <a:p>
            <a:endParaRPr lang="en-US"/>
          </a:p>
        </p:txBody>
      </p:sp>
      <p:pic>
        <p:nvPicPr>
          <p:cNvPr id="10" name="Content Placeholder 9">
            <a:extLst>
              <a:ext uri="{FF2B5EF4-FFF2-40B4-BE49-F238E27FC236}">
                <a16:creationId xmlns:a16="http://schemas.microsoft.com/office/drawing/2014/main" id="{6AE00617-0253-47B0-83FD-7EC0F2EA0AD6}"/>
              </a:ext>
            </a:extLst>
          </p:cNvPr>
          <p:cNvPicPr>
            <a:picLocks noGrp="1" noChangeAspect="1"/>
          </p:cNvPicPr>
          <p:nvPr>
            <p:ph idx="1"/>
          </p:nvPr>
        </p:nvPicPr>
        <p:blipFill>
          <a:blip r:embed="rId2"/>
          <a:stretch>
            <a:fillRect/>
          </a:stretch>
        </p:blipFill>
        <p:spPr>
          <a:xfrm>
            <a:off x="5183188" y="2084375"/>
            <a:ext cx="6172200" cy="2679724"/>
          </a:xfrm>
        </p:spPr>
      </p:pic>
    </p:spTree>
    <p:extLst>
      <p:ext uri="{BB962C8B-B14F-4D97-AF65-F5344CB8AC3E}">
        <p14:creationId xmlns:p14="http://schemas.microsoft.com/office/powerpoint/2010/main" val="389395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89DC-34E5-4EF4-9709-17B4AA673074}"/>
              </a:ext>
            </a:extLst>
          </p:cNvPr>
          <p:cNvSpPr>
            <a:spLocks noGrp="1"/>
          </p:cNvSpPr>
          <p:nvPr>
            <p:ph type="title"/>
          </p:nvPr>
        </p:nvSpPr>
        <p:spPr>
          <a:xfrm>
            <a:off x="838200" y="365125"/>
            <a:ext cx="10515600" cy="49600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21C0708B-028C-4488-9B1A-DD9A40884857}"/>
              </a:ext>
            </a:extLst>
          </p:cNvPr>
          <p:cNvSpPr>
            <a:spLocks noGrp="1"/>
          </p:cNvSpPr>
          <p:nvPr>
            <p:ph sz="half" idx="1"/>
          </p:nvPr>
        </p:nvSpPr>
        <p:spPr>
          <a:xfrm>
            <a:off x="838200" y="932155"/>
            <a:ext cx="5181600" cy="5244808"/>
          </a:xfrm>
        </p:spPr>
        <p:txBody>
          <a:bodyPr>
            <a:normAutofit fontScale="77500" lnSpcReduction="20000"/>
          </a:bodyPr>
          <a:lstStyle/>
          <a:p>
            <a:pPr algn="l"/>
            <a:r>
              <a:rPr lang="en-US" b="0" i="0" dirty="0">
                <a:solidFill>
                  <a:srgbClr val="202124"/>
                </a:solidFill>
                <a:effectLst/>
                <a:latin typeface="arial" panose="020B0604020202020204" pitchFamily="34" charset="0"/>
              </a:rPr>
              <a:t>The standard protocols used by Transport Layer to enhance its functionalities are </a:t>
            </a:r>
            <a:r>
              <a:rPr lang="en-US" b="1" i="0" dirty="0">
                <a:solidFill>
                  <a:srgbClr val="202124"/>
                </a:solidFill>
                <a:effectLst/>
                <a:latin typeface="arial" panose="020B0604020202020204" pitchFamily="34" charset="0"/>
              </a:rPr>
              <a:t>TCP</a:t>
            </a:r>
            <a:r>
              <a:rPr lang="en-US" b="0" i="0" dirty="0">
                <a:solidFill>
                  <a:srgbClr val="202124"/>
                </a:solidFill>
                <a:effectLst/>
                <a:latin typeface="arial" panose="020B0604020202020204" pitchFamily="34" charset="0"/>
              </a:rPr>
              <a:t>(</a:t>
            </a:r>
            <a:r>
              <a:rPr lang="en-US" b="1" i="0" dirty="0">
                <a:solidFill>
                  <a:srgbClr val="202124"/>
                </a:solidFill>
                <a:effectLst/>
                <a:latin typeface="arial" panose="020B0604020202020204" pitchFamily="34" charset="0"/>
              </a:rPr>
              <a:t>Transmission Control Protocol</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UDP</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User Datagram Protocol</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DCCP</a:t>
            </a:r>
            <a:r>
              <a:rPr lang="en-US" b="0" i="0" dirty="0">
                <a:solidFill>
                  <a:srgbClr val="202124"/>
                </a:solidFill>
                <a:effectLst/>
                <a:latin typeface="arial" panose="020B0604020202020204" pitchFamily="34" charset="0"/>
              </a:rPr>
              <a:t>( </a:t>
            </a:r>
            <a:r>
              <a:rPr lang="en-US" b="1" i="0" dirty="0">
                <a:solidFill>
                  <a:srgbClr val="202124"/>
                </a:solidFill>
                <a:effectLst/>
                <a:latin typeface="arial" panose="020B0604020202020204" pitchFamily="34" charset="0"/>
              </a:rPr>
              <a:t>Datagram Congestion Control Protocol</a:t>
            </a:r>
            <a:r>
              <a:rPr lang="en-US" b="0" i="0" dirty="0">
                <a:solidFill>
                  <a:srgbClr val="202124"/>
                </a:solidFill>
                <a:effectLst/>
                <a:latin typeface="arial" panose="020B0604020202020204" pitchFamily="34" charset="0"/>
              </a:rPr>
              <a:t>) etc.</a:t>
            </a:r>
          </a:p>
          <a:p>
            <a:pPr algn="l"/>
            <a:r>
              <a:rPr lang="en-US" dirty="0">
                <a:solidFill>
                  <a:srgbClr val="202124"/>
                </a:solidFill>
                <a:latin typeface="arial" panose="020B0604020202020204" pitchFamily="34" charset="0"/>
              </a:rPr>
              <a:t>BACNET(</a:t>
            </a:r>
            <a:r>
              <a:rPr lang="en-US" b="0" i="0" dirty="0">
                <a:solidFill>
                  <a:srgbClr val="202124"/>
                </a:solidFill>
                <a:effectLst/>
                <a:latin typeface="arial" panose="020B0604020202020204" pitchFamily="34" charset="0"/>
              </a:rPr>
              <a:t>Building Automation and Control Network)</a:t>
            </a:r>
            <a:r>
              <a:rPr lang="en-US" dirty="0">
                <a:solidFill>
                  <a:srgbClr val="202124"/>
                </a:solidFill>
                <a:latin typeface="arial" panose="020B0604020202020204" pitchFamily="34" charset="0"/>
              </a:rPr>
              <a:t> is also a TCP protocol. It treats item as objects. </a:t>
            </a:r>
          </a:p>
          <a:p>
            <a:pPr algn="l"/>
            <a:r>
              <a:rPr lang="en-US" b="0" i="0" dirty="0">
                <a:solidFill>
                  <a:srgbClr val="202124"/>
                </a:solidFill>
                <a:effectLst/>
                <a:latin typeface="arial" panose="020B0604020202020204" pitchFamily="34" charset="0"/>
              </a:rPr>
              <a:t>Modbus is also a TCP protocol which uses items as list of memory registers</a:t>
            </a:r>
          </a:p>
          <a:p>
            <a:r>
              <a:rPr lang="en-US" dirty="0"/>
              <a:t>EU standard is </a:t>
            </a:r>
            <a:r>
              <a:rPr lang="en-US" dirty="0" err="1"/>
              <a:t>eubac</a:t>
            </a:r>
            <a:r>
              <a:rPr lang="en-US" dirty="0"/>
              <a:t>.</a:t>
            </a:r>
          </a:p>
          <a:p>
            <a:pPr algn="l"/>
            <a:r>
              <a:rPr lang="en-US" dirty="0">
                <a:solidFill>
                  <a:srgbClr val="202124"/>
                </a:solidFill>
                <a:latin typeface="arial" panose="020B0604020202020204" pitchFamily="34" charset="0"/>
              </a:rPr>
              <a:t>Protocols of building Management, whatever is out there is based on specific goals. Yes, there is a competition between different protocols but mostly the protocols are specific goal oriented.</a:t>
            </a:r>
            <a:endParaRPr lang="en-US" b="0" i="0" dirty="0">
              <a:solidFill>
                <a:srgbClr val="202124"/>
              </a:solidFill>
              <a:effectLst/>
              <a:latin typeface="arial" panose="020B0604020202020204" pitchFamily="34" charset="0"/>
            </a:endParaRPr>
          </a:p>
          <a:p>
            <a:endParaRPr lang="en-US" dirty="0"/>
          </a:p>
        </p:txBody>
      </p:sp>
      <p:sp>
        <p:nvSpPr>
          <p:cNvPr id="4" name="Content Placeholder 3">
            <a:extLst>
              <a:ext uri="{FF2B5EF4-FFF2-40B4-BE49-F238E27FC236}">
                <a16:creationId xmlns:a16="http://schemas.microsoft.com/office/drawing/2014/main" id="{7C6A50E8-E05B-4516-BB57-E65D759EBAEE}"/>
              </a:ext>
            </a:extLst>
          </p:cNvPr>
          <p:cNvSpPr>
            <a:spLocks noGrp="1"/>
          </p:cNvSpPr>
          <p:nvPr>
            <p:ph sz="half" idx="2"/>
          </p:nvPr>
        </p:nvSpPr>
        <p:spPr>
          <a:xfrm>
            <a:off x="6172200" y="932155"/>
            <a:ext cx="5181600" cy="5244808"/>
          </a:xfrm>
        </p:spPr>
        <p:txBody>
          <a:bodyPr>
            <a:normAutofit fontScale="77500" lnSpcReduction="20000"/>
          </a:bodyPr>
          <a:lstStyle/>
          <a:p>
            <a:endParaRPr lang="en-US" dirty="0"/>
          </a:p>
        </p:txBody>
      </p:sp>
    </p:spTree>
    <p:extLst>
      <p:ext uri="{BB962C8B-B14F-4D97-AF65-F5344CB8AC3E}">
        <p14:creationId xmlns:p14="http://schemas.microsoft.com/office/powerpoint/2010/main" val="112857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047F-0B32-4D09-8320-4B99FDCEAFB2}"/>
              </a:ext>
            </a:extLst>
          </p:cNvPr>
          <p:cNvSpPr>
            <a:spLocks noGrp="1"/>
          </p:cNvSpPr>
          <p:nvPr>
            <p:ph type="title"/>
          </p:nvPr>
        </p:nvSpPr>
        <p:spPr/>
        <p:txBody>
          <a:bodyPr/>
          <a:lstStyle/>
          <a:p>
            <a:r>
              <a:rPr lang="en-US" dirty="0"/>
              <a:t>Automated control in building</a:t>
            </a:r>
          </a:p>
        </p:txBody>
      </p:sp>
      <p:sp>
        <p:nvSpPr>
          <p:cNvPr id="4" name="Text Placeholder 3">
            <a:extLst>
              <a:ext uri="{FF2B5EF4-FFF2-40B4-BE49-F238E27FC236}">
                <a16:creationId xmlns:a16="http://schemas.microsoft.com/office/drawing/2014/main" id="{A4D70FE4-552F-405A-B53D-5268CF6DD9CC}"/>
              </a:ext>
            </a:extLst>
          </p:cNvPr>
          <p:cNvSpPr>
            <a:spLocks noGrp="1"/>
          </p:cNvSpPr>
          <p:nvPr>
            <p:ph type="body" sz="half" idx="2"/>
          </p:nvPr>
        </p:nvSpPr>
        <p:spPr/>
        <p:txBody>
          <a:bodyPr>
            <a:normAutofit fontScale="77500" lnSpcReduction="20000"/>
          </a:bodyPr>
          <a:lstStyle/>
          <a:p>
            <a:pPr marL="285750" indent="-285750">
              <a:buFontTx/>
              <a:buChar char="-"/>
            </a:pPr>
            <a:r>
              <a:rPr lang="en-US" dirty="0"/>
              <a:t>Building automation arises from the opportunity to replace the human in the execution of simple actions inside the building.</a:t>
            </a:r>
          </a:p>
          <a:p>
            <a:pPr marL="285750" indent="-285750">
              <a:buFontTx/>
              <a:buChar char="-"/>
            </a:pPr>
            <a:r>
              <a:rPr lang="en-US" dirty="0"/>
              <a:t>Left is a temperature sensor. </a:t>
            </a:r>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temperature sensor</a:t>
            </a:r>
            <a:r>
              <a:rPr lang="en-US" b="0" i="0" dirty="0">
                <a:solidFill>
                  <a:srgbClr val="202124"/>
                </a:solidFill>
                <a:effectLst/>
                <a:latin typeface="arial" panose="020B0604020202020204" pitchFamily="34" charset="0"/>
              </a:rPr>
              <a:t> is an electronic device that measures the </a:t>
            </a:r>
            <a:r>
              <a:rPr lang="en-US" b="1" i="0" dirty="0">
                <a:solidFill>
                  <a:srgbClr val="202124"/>
                </a:solidFill>
                <a:effectLst/>
                <a:latin typeface="arial" panose="020B0604020202020204" pitchFamily="34" charset="0"/>
              </a:rPr>
              <a:t>temperature</a:t>
            </a:r>
            <a:r>
              <a:rPr lang="en-US" b="0" i="0" dirty="0">
                <a:solidFill>
                  <a:srgbClr val="202124"/>
                </a:solidFill>
                <a:effectLst/>
                <a:latin typeface="arial" panose="020B0604020202020204" pitchFamily="34" charset="0"/>
              </a:rPr>
              <a:t> of its environment and converts the input data into electronic data to record, monitor, or signal </a:t>
            </a:r>
            <a:r>
              <a:rPr lang="en-US" b="1" i="0" dirty="0">
                <a:solidFill>
                  <a:srgbClr val="202124"/>
                </a:solidFill>
                <a:effectLst/>
                <a:latin typeface="arial" panose="020B0604020202020204" pitchFamily="34" charset="0"/>
              </a:rPr>
              <a:t>temperature</a:t>
            </a:r>
            <a:r>
              <a:rPr lang="en-US" b="0" i="0" dirty="0">
                <a:solidFill>
                  <a:srgbClr val="202124"/>
                </a:solidFill>
                <a:effectLst/>
                <a:latin typeface="arial" panose="020B0604020202020204" pitchFamily="34" charset="0"/>
              </a:rPr>
              <a:t> changes.</a:t>
            </a:r>
          </a:p>
          <a:p>
            <a:pPr marL="285750" indent="-285750">
              <a:buFontTx/>
              <a:buChar char="-"/>
            </a:pPr>
            <a:r>
              <a:rPr lang="en-US" dirty="0"/>
              <a:t>Microprocessor Controller: </a:t>
            </a:r>
            <a:r>
              <a:rPr lang="en-US" b="1" i="0" dirty="0">
                <a:solidFill>
                  <a:srgbClr val="202124"/>
                </a:solidFill>
                <a:effectLst/>
                <a:latin typeface="arial" panose="020B0604020202020204" pitchFamily="34" charset="0"/>
              </a:rPr>
              <a:t>Microprocessor</a:t>
            </a:r>
            <a:r>
              <a:rPr lang="en-US" b="0" i="0" dirty="0">
                <a:solidFill>
                  <a:srgbClr val="202124"/>
                </a:solidFill>
                <a:effectLst/>
                <a:latin typeface="arial" panose="020B0604020202020204" pitchFamily="34" charset="0"/>
              </a:rPr>
              <a:t> consists of only a Central Processing Unit, whereas Micro </a:t>
            </a:r>
            <a:r>
              <a:rPr lang="en-US" b="1" i="0" dirty="0">
                <a:solidFill>
                  <a:srgbClr val="202124"/>
                </a:solidFill>
                <a:effectLst/>
                <a:latin typeface="arial" panose="020B0604020202020204" pitchFamily="34" charset="0"/>
              </a:rPr>
              <a:t>Controller</a:t>
            </a:r>
            <a:r>
              <a:rPr lang="en-US" b="0" i="0" dirty="0">
                <a:solidFill>
                  <a:srgbClr val="202124"/>
                </a:solidFill>
                <a:effectLst/>
                <a:latin typeface="arial" panose="020B0604020202020204" pitchFamily="34" charset="0"/>
              </a:rPr>
              <a:t> contains a CPU, Memory, I/O all integrated into one chip. </a:t>
            </a:r>
            <a:r>
              <a:rPr lang="en-US" b="1" i="0" dirty="0">
                <a:solidFill>
                  <a:srgbClr val="202124"/>
                </a:solidFill>
                <a:effectLst/>
                <a:latin typeface="arial" panose="020B0604020202020204" pitchFamily="34" charset="0"/>
              </a:rPr>
              <a:t>Microprocessor</a:t>
            </a:r>
            <a:r>
              <a:rPr lang="en-US" b="0" i="0" dirty="0">
                <a:solidFill>
                  <a:srgbClr val="202124"/>
                </a:solidFill>
                <a:effectLst/>
                <a:latin typeface="arial" panose="020B0604020202020204" pitchFamily="34" charset="0"/>
              </a:rPr>
              <a:t> is used in Personal Computers whereas Micro </a:t>
            </a:r>
            <a:r>
              <a:rPr lang="en-US" b="1" i="0" dirty="0">
                <a:solidFill>
                  <a:srgbClr val="202124"/>
                </a:solidFill>
                <a:effectLst/>
                <a:latin typeface="arial" panose="020B0604020202020204" pitchFamily="34" charset="0"/>
              </a:rPr>
              <a:t>Controller</a:t>
            </a:r>
            <a:r>
              <a:rPr lang="en-US" b="0" i="0" dirty="0">
                <a:solidFill>
                  <a:srgbClr val="202124"/>
                </a:solidFill>
                <a:effectLst/>
                <a:latin typeface="arial" panose="020B0604020202020204" pitchFamily="34" charset="0"/>
              </a:rPr>
              <a:t> is used in an embedded system.</a:t>
            </a:r>
          </a:p>
          <a:p>
            <a:pPr marL="285750" indent="-285750">
              <a:buFontTx/>
              <a:buChar char="-"/>
            </a:pPr>
            <a:r>
              <a:rPr lang="en-US" b="0" i="0" dirty="0">
                <a:effectLst/>
                <a:latin typeface="Google Sans"/>
              </a:rPr>
              <a:t>Actuator:</a:t>
            </a:r>
            <a:r>
              <a:rPr lang="en-US" b="0" i="0" dirty="0">
                <a:solidFill>
                  <a:srgbClr val="4D5156"/>
                </a:solidFill>
                <a:effectLst/>
                <a:latin typeface="arial" panose="020B0604020202020204" pitchFamily="34" charset="0"/>
              </a:rPr>
              <a:t> An actuator is a component of a machine that is responsible for moving and controlling a mechanism or system, for example by opening a valve. In simple terms, it is a "mover". An actuator requires a control signal and a source of energy. </a:t>
            </a:r>
            <a:endParaRPr lang="en-US" dirty="0"/>
          </a:p>
        </p:txBody>
      </p:sp>
      <p:pic>
        <p:nvPicPr>
          <p:cNvPr id="12" name="Content Placeholder 11">
            <a:extLst>
              <a:ext uri="{FF2B5EF4-FFF2-40B4-BE49-F238E27FC236}">
                <a16:creationId xmlns:a16="http://schemas.microsoft.com/office/drawing/2014/main" id="{91C2AF55-4241-4644-A847-CA3564E2136E}"/>
              </a:ext>
            </a:extLst>
          </p:cNvPr>
          <p:cNvPicPr>
            <a:picLocks noGrp="1" noChangeAspect="1"/>
          </p:cNvPicPr>
          <p:nvPr>
            <p:ph idx="1"/>
          </p:nvPr>
        </p:nvPicPr>
        <p:blipFill>
          <a:blip r:embed="rId2"/>
          <a:stretch>
            <a:fillRect/>
          </a:stretch>
        </p:blipFill>
        <p:spPr>
          <a:xfrm>
            <a:off x="5183188" y="1837789"/>
            <a:ext cx="6172200" cy="3172896"/>
          </a:xfrm>
        </p:spPr>
      </p:pic>
    </p:spTree>
    <p:extLst>
      <p:ext uri="{BB962C8B-B14F-4D97-AF65-F5344CB8AC3E}">
        <p14:creationId xmlns:p14="http://schemas.microsoft.com/office/powerpoint/2010/main" val="93481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753D-947B-47BE-8BDB-2EB88231EE64}"/>
              </a:ext>
            </a:extLst>
          </p:cNvPr>
          <p:cNvSpPr>
            <a:spLocks noGrp="1"/>
          </p:cNvSpPr>
          <p:nvPr>
            <p:ph type="title"/>
          </p:nvPr>
        </p:nvSpPr>
        <p:spPr/>
        <p:txBody>
          <a:bodyPr/>
          <a:lstStyle/>
          <a:p>
            <a:r>
              <a:rPr lang="en-US" dirty="0"/>
              <a:t>Sensors, controllers and actuators</a:t>
            </a:r>
          </a:p>
        </p:txBody>
      </p:sp>
      <p:pic>
        <p:nvPicPr>
          <p:cNvPr id="6" name="Content Placeholder 5">
            <a:extLst>
              <a:ext uri="{FF2B5EF4-FFF2-40B4-BE49-F238E27FC236}">
                <a16:creationId xmlns:a16="http://schemas.microsoft.com/office/drawing/2014/main" id="{4C87DE5C-4A0E-4FE1-95E7-3E25F9735960}"/>
              </a:ext>
            </a:extLst>
          </p:cNvPr>
          <p:cNvPicPr>
            <a:picLocks noGrp="1" noChangeAspect="1"/>
          </p:cNvPicPr>
          <p:nvPr>
            <p:ph idx="1"/>
          </p:nvPr>
        </p:nvPicPr>
        <p:blipFill>
          <a:blip r:embed="rId2"/>
          <a:stretch>
            <a:fillRect/>
          </a:stretch>
        </p:blipFill>
        <p:spPr>
          <a:xfrm>
            <a:off x="5183188" y="1852210"/>
            <a:ext cx="6172200" cy="3144054"/>
          </a:xfrm>
        </p:spPr>
      </p:pic>
      <p:sp>
        <p:nvSpPr>
          <p:cNvPr id="4" name="Text Placeholder 3">
            <a:extLst>
              <a:ext uri="{FF2B5EF4-FFF2-40B4-BE49-F238E27FC236}">
                <a16:creationId xmlns:a16="http://schemas.microsoft.com/office/drawing/2014/main" id="{4FA19DBB-F480-40D2-8969-4CD3CCE5C8A0}"/>
              </a:ext>
            </a:extLst>
          </p:cNvPr>
          <p:cNvSpPr>
            <a:spLocks noGrp="1"/>
          </p:cNvSpPr>
          <p:nvPr>
            <p:ph type="body" sz="half" idx="2"/>
          </p:nvPr>
        </p:nvSpPr>
        <p:spPr/>
        <p:txBody>
          <a:bodyPr>
            <a:normAutofit fontScale="92500" lnSpcReduction="10000"/>
          </a:bodyPr>
          <a:lstStyle/>
          <a:p>
            <a:pPr marL="285750" indent="-285750">
              <a:buFontTx/>
              <a:buChar char="-"/>
            </a:pPr>
            <a:r>
              <a:rPr lang="en-US" dirty="0"/>
              <a:t>In HVAC air handling units can be made up of several tens of components. </a:t>
            </a:r>
            <a:r>
              <a:rPr lang="en-US" b="0" i="0" dirty="0">
                <a:effectLst/>
                <a:latin typeface="Google Sans"/>
              </a:rPr>
              <a:t>Heating, ventilation, and air conditioning(HVAC)</a:t>
            </a:r>
            <a:r>
              <a:rPr lang="en-US" b="0" i="0" dirty="0">
                <a:solidFill>
                  <a:srgbClr val="4D5156"/>
                </a:solidFill>
                <a:effectLst/>
                <a:latin typeface="arial" panose="020B0604020202020204" pitchFamily="34" charset="0"/>
              </a:rPr>
              <a:t> is the technology of indoor and vehicular environmental comfort. Its goal is to provide thermal comfort and acceptable indoor air quality.</a:t>
            </a:r>
          </a:p>
          <a:p>
            <a:pPr marL="285750" indent="-285750">
              <a:buFontTx/>
              <a:buChar char="-"/>
            </a:pPr>
            <a:r>
              <a:rPr lang="en-US" dirty="0">
                <a:solidFill>
                  <a:srgbClr val="4D5156"/>
                </a:solidFill>
                <a:latin typeface="arial" panose="020B0604020202020204" pitchFamily="34" charset="0"/>
              </a:rPr>
              <a:t>The relationships among the components are not exclusively linked to logical operations but above all to algorithms of regulations</a:t>
            </a:r>
          </a:p>
          <a:p>
            <a:pPr marL="285750" indent="-285750">
              <a:buFontTx/>
              <a:buChar char="-"/>
            </a:pPr>
            <a:r>
              <a:rPr lang="en-US" dirty="0">
                <a:solidFill>
                  <a:srgbClr val="4D5156"/>
                </a:solidFill>
                <a:latin typeface="arial" panose="020B0604020202020204" pitchFamily="34" charset="0"/>
              </a:rPr>
              <a:t>Several machines have a local controller and are coordinated by higher level controllers</a:t>
            </a:r>
          </a:p>
          <a:p>
            <a:pPr marL="285750" indent="-285750">
              <a:buFontTx/>
              <a:buChar char="-"/>
            </a:pPr>
            <a:r>
              <a:rPr lang="en-US" dirty="0">
                <a:solidFill>
                  <a:srgbClr val="4D5156"/>
                </a:solidFill>
                <a:latin typeface="arial" panose="020B0604020202020204" pitchFamily="34" charset="0"/>
              </a:rPr>
              <a:t>We have to physically connect, inputs and outputs to the controller in order to manage that single information for each connection.</a:t>
            </a:r>
          </a:p>
          <a:p>
            <a:pPr marL="285750" indent="-285750">
              <a:buFontTx/>
              <a:buChar char="-"/>
            </a:pPr>
            <a:endParaRPr lang="en-US" dirty="0">
              <a:solidFill>
                <a:srgbClr val="4D5156"/>
              </a:solidFill>
              <a:latin typeface="arial" panose="020B0604020202020204" pitchFamily="34" charset="0"/>
            </a:endParaRPr>
          </a:p>
          <a:p>
            <a:pPr marL="285750" indent="-285750">
              <a:buFontTx/>
              <a:buChar char="-"/>
            </a:pPr>
            <a:endParaRPr lang="en-US" dirty="0"/>
          </a:p>
        </p:txBody>
      </p:sp>
    </p:spTree>
    <p:extLst>
      <p:ext uri="{BB962C8B-B14F-4D97-AF65-F5344CB8AC3E}">
        <p14:creationId xmlns:p14="http://schemas.microsoft.com/office/powerpoint/2010/main" val="42675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ECF7-7314-4D99-A695-D673C159AA4E}"/>
              </a:ext>
            </a:extLst>
          </p:cNvPr>
          <p:cNvSpPr>
            <a:spLocks noGrp="1"/>
          </p:cNvSpPr>
          <p:nvPr>
            <p:ph type="title"/>
          </p:nvPr>
        </p:nvSpPr>
        <p:spPr/>
        <p:txBody>
          <a:bodyPr/>
          <a:lstStyle/>
          <a:p>
            <a:r>
              <a:rPr lang="en-US" dirty="0"/>
              <a:t>Controllers and intelligent sensors and actuators</a:t>
            </a:r>
          </a:p>
        </p:txBody>
      </p:sp>
      <p:pic>
        <p:nvPicPr>
          <p:cNvPr id="6" name="Content Placeholder 5">
            <a:extLst>
              <a:ext uri="{FF2B5EF4-FFF2-40B4-BE49-F238E27FC236}">
                <a16:creationId xmlns:a16="http://schemas.microsoft.com/office/drawing/2014/main" id="{23BE79FE-1B01-414F-8A9A-5AEBB94F33C9}"/>
              </a:ext>
            </a:extLst>
          </p:cNvPr>
          <p:cNvPicPr>
            <a:picLocks noGrp="1" noChangeAspect="1"/>
          </p:cNvPicPr>
          <p:nvPr>
            <p:ph idx="1"/>
          </p:nvPr>
        </p:nvPicPr>
        <p:blipFill>
          <a:blip r:embed="rId2"/>
          <a:stretch>
            <a:fillRect/>
          </a:stretch>
        </p:blipFill>
        <p:spPr>
          <a:xfrm>
            <a:off x="5183188" y="1719831"/>
            <a:ext cx="6172200" cy="3408813"/>
          </a:xfrm>
        </p:spPr>
      </p:pic>
      <p:sp>
        <p:nvSpPr>
          <p:cNvPr id="4" name="Text Placeholder 3">
            <a:extLst>
              <a:ext uri="{FF2B5EF4-FFF2-40B4-BE49-F238E27FC236}">
                <a16:creationId xmlns:a16="http://schemas.microsoft.com/office/drawing/2014/main" id="{F463D4B9-9407-489F-9357-8F54D0884CD5}"/>
              </a:ext>
            </a:extLst>
          </p:cNvPr>
          <p:cNvSpPr>
            <a:spLocks noGrp="1"/>
          </p:cNvSpPr>
          <p:nvPr>
            <p:ph type="body" sz="half" idx="2"/>
          </p:nvPr>
        </p:nvSpPr>
        <p:spPr/>
        <p:txBody>
          <a:bodyPr/>
          <a:lstStyle/>
          <a:p>
            <a:r>
              <a:rPr lang="en-US" dirty="0"/>
              <a:t>- </a:t>
            </a:r>
            <a:r>
              <a:rPr lang="en-US" b="0" i="0" dirty="0">
                <a:solidFill>
                  <a:srgbClr val="202124"/>
                </a:solidFill>
                <a:effectLst/>
                <a:latin typeface="arial" panose="020B0604020202020204" pitchFamily="34" charset="0"/>
              </a:rPr>
              <a:t>A </a:t>
            </a:r>
            <a:r>
              <a:rPr lang="en-US" b="1" i="0" dirty="0">
                <a:solidFill>
                  <a:srgbClr val="202124"/>
                </a:solidFill>
                <a:effectLst/>
                <a:latin typeface="arial" panose="020B0604020202020204" pitchFamily="34" charset="0"/>
              </a:rPr>
              <a:t>bus</a:t>
            </a:r>
            <a:r>
              <a:rPr lang="en-US" b="0" i="0" dirty="0">
                <a:solidFill>
                  <a:srgbClr val="202124"/>
                </a:solidFill>
                <a:effectLst/>
                <a:latin typeface="arial" panose="020B0604020202020204" pitchFamily="34" charset="0"/>
              </a:rPr>
              <a:t> is a subsystem that is used to connect computer components and transfer data between them. ... A </a:t>
            </a:r>
            <a:r>
              <a:rPr lang="en-US" b="1" i="0" dirty="0">
                <a:solidFill>
                  <a:srgbClr val="202124"/>
                </a:solidFill>
                <a:effectLst/>
                <a:latin typeface="arial" panose="020B0604020202020204" pitchFamily="34" charset="0"/>
              </a:rPr>
              <a:t>bus</a:t>
            </a:r>
            <a:r>
              <a:rPr lang="en-US" b="0" i="0" dirty="0">
                <a:solidFill>
                  <a:srgbClr val="202124"/>
                </a:solidFill>
                <a:effectLst/>
                <a:latin typeface="arial" panose="020B0604020202020204" pitchFamily="34" charset="0"/>
              </a:rPr>
              <a:t> may be parallel or serial. Parallel </a:t>
            </a:r>
            <a:r>
              <a:rPr lang="en-US" b="1" i="0" dirty="0">
                <a:solidFill>
                  <a:srgbClr val="202124"/>
                </a:solidFill>
                <a:effectLst/>
                <a:latin typeface="arial" panose="020B0604020202020204" pitchFamily="34" charset="0"/>
              </a:rPr>
              <a:t>buses</a:t>
            </a:r>
            <a:r>
              <a:rPr lang="en-US" b="0" i="0" dirty="0">
                <a:solidFill>
                  <a:srgbClr val="202124"/>
                </a:solidFill>
                <a:effectLst/>
                <a:latin typeface="arial" panose="020B0604020202020204" pitchFamily="34" charset="0"/>
              </a:rPr>
              <a:t> transmit data across multiple wires. Serial </a:t>
            </a:r>
            <a:r>
              <a:rPr lang="en-US" b="1" i="0" dirty="0">
                <a:solidFill>
                  <a:srgbClr val="202124"/>
                </a:solidFill>
                <a:effectLst/>
                <a:latin typeface="arial" panose="020B0604020202020204" pitchFamily="34" charset="0"/>
              </a:rPr>
              <a:t>buses</a:t>
            </a:r>
            <a:r>
              <a:rPr lang="en-US" b="0" i="0" dirty="0">
                <a:solidFill>
                  <a:srgbClr val="202124"/>
                </a:solidFill>
                <a:effectLst/>
                <a:latin typeface="arial" panose="020B0604020202020204" pitchFamily="34" charset="0"/>
              </a:rPr>
              <a:t> transmit data in bit-serial format.</a:t>
            </a:r>
            <a:endParaRPr lang="en-US" dirty="0"/>
          </a:p>
        </p:txBody>
      </p:sp>
    </p:spTree>
    <p:extLst>
      <p:ext uri="{BB962C8B-B14F-4D97-AF65-F5344CB8AC3E}">
        <p14:creationId xmlns:p14="http://schemas.microsoft.com/office/powerpoint/2010/main" val="157968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AEBB-B159-4A91-9122-14EFEDAA423B}"/>
              </a:ext>
            </a:extLst>
          </p:cNvPr>
          <p:cNvSpPr>
            <a:spLocks noGrp="1"/>
          </p:cNvSpPr>
          <p:nvPr>
            <p:ph type="title"/>
          </p:nvPr>
        </p:nvSpPr>
        <p:spPr/>
        <p:txBody>
          <a:bodyPr/>
          <a:lstStyle/>
          <a:p>
            <a:r>
              <a:rPr lang="en-US" dirty="0"/>
              <a:t>Digital Communication</a:t>
            </a:r>
          </a:p>
        </p:txBody>
      </p:sp>
      <p:pic>
        <p:nvPicPr>
          <p:cNvPr id="6" name="Content Placeholder 5">
            <a:extLst>
              <a:ext uri="{FF2B5EF4-FFF2-40B4-BE49-F238E27FC236}">
                <a16:creationId xmlns:a16="http://schemas.microsoft.com/office/drawing/2014/main" id="{C0A597FD-9CEC-4F15-B10E-07948E08EF3B}"/>
              </a:ext>
            </a:extLst>
          </p:cNvPr>
          <p:cNvPicPr>
            <a:picLocks noGrp="1" noChangeAspect="1"/>
          </p:cNvPicPr>
          <p:nvPr>
            <p:ph idx="1"/>
          </p:nvPr>
        </p:nvPicPr>
        <p:blipFill>
          <a:blip r:embed="rId2"/>
          <a:stretch>
            <a:fillRect/>
          </a:stretch>
        </p:blipFill>
        <p:spPr>
          <a:xfrm>
            <a:off x="5183188" y="1981740"/>
            <a:ext cx="6172200" cy="2884994"/>
          </a:xfrm>
        </p:spPr>
      </p:pic>
      <p:sp>
        <p:nvSpPr>
          <p:cNvPr id="4" name="Text Placeholder 3">
            <a:extLst>
              <a:ext uri="{FF2B5EF4-FFF2-40B4-BE49-F238E27FC236}">
                <a16:creationId xmlns:a16="http://schemas.microsoft.com/office/drawing/2014/main" id="{E7964BF0-E339-4188-B5CE-482502F533D6}"/>
              </a:ext>
            </a:extLst>
          </p:cNvPr>
          <p:cNvSpPr>
            <a:spLocks noGrp="1"/>
          </p:cNvSpPr>
          <p:nvPr>
            <p:ph type="body" sz="half" idx="2"/>
          </p:nvPr>
        </p:nvSpPr>
        <p:spPr/>
        <p:txBody>
          <a:bodyPr>
            <a:normAutofit fontScale="92500" lnSpcReduction="20000"/>
          </a:bodyPr>
          <a:lstStyle/>
          <a:p>
            <a:r>
              <a:rPr lang="en-US" dirty="0"/>
              <a:t>Fieldbus and client server systems</a:t>
            </a:r>
          </a:p>
          <a:p>
            <a:pPr marL="285750" indent="-285750">
              <a:buFontTx/>
              <a:buChar char="-"/>
            </a:pPr>
            <a:r>
              <a:rPr lang="en-US" dirty="0"/>
              <a:t>Digital communication, on bus or network, began with protocols that presupposed knowledge in detail of the memory of each connected device</a:t>
            </a:r>
          </a:p>
          <a:p>
            <a:pPr marL="285750" indent="-285750">
              <a:buFontTx/>
              <a:buChar char="-"/>
            </a:pPr>
            <a:r>
              <a:rPr lang="en-US" dirty="0"/>
              <a:t>Basically it was imagined to read and write in specific regions of the memory of the devices and the devices were mostly passively subjected to the operation of reading or writing.</a:t>
            </a:r>
          </a:p>
          <a:p>
            <a:pPr marL="285750" indent="-285750">
              <a:buFontTx/>
              <a:buChar char="-"/>
            </a:pPr>
            <a:r>
              <a:rPr lang="en-US" dirty="0"/>
              <a:t>This is the case of Modbus protocol in 1970</a:t>
            </a:r>
          </a:p>
          <a:p>
            <a:pPr marL="285750" indent="-285750">
              <a:buFontTx/>
              <a:buChar char="-"/>
            </a:pPr>
            <a:r>
              <a:rPr lang="en-US" b="0" i="0" dirty="0">
                <a:solidFill>
                  <a:srgbClr val="4D5156"/>
                </a:solidFill>
                <a:effectLst/>
                <a:latin typeface="arial" panose="020B0604020202020204" pitchFamily="34" charset="0"/>
              </a:rPr>
              <a:t>Modbus is a data communications protocol originally published by </a:t>
            </a:r>
            <a:r>
              <a:rPr lang="en-US" b="0" i="0" dirty="0" err="1">
                <a:solidFill>
                  <a:srgbClr val="4D5156"/>
                </a:solidFill>
                <a:effectLst/>
                <a:latin typeface="arial" panose="020B0604020202020204" pitchFamily="34" charset="0"/>
              </a:rPr>
              <a:t>Modicon</a:t>
            </a:r>
            <a:r>
              <a:rPr lang="en-US" b="0" i="0" dirty="0">
                <a:solidFill>
                  <a:srgbClr val="4D5156"/>
                </a:solidFill>
                <a:effectLst/>
                <a:latin typeface="arial" panose="020B0604020202020204" pitchFamily="34" charset="0"/>
              </a:rPr>
              <a:t> in 1979 for use with its programmable logic controllers. Modbus has become a de facto standard communication protocol and is now a commonly available means of connecting industrial electronic devices.</a:t>
            </a:r>
            <a:endParaRPr lang="en-US" dirty="0"/>
          </a:p>
        </p:txBody>
      </p:sp>
    </p:spTree>
    <p:extLst>
      <p:ext uri="{BB962C8B-B14F-4D97-AF65-F5344CB8AC3E}">
        <p14:creationId xmlns:p14="http://schemas.microsoft.com/office/powerpoint/2010/main" val="69115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605D-9EB3-4C59-86E1-647B8C0C307D}"/>
              </a:ext>
            </a:extLst>
          </p:cNvPr>
          <p:cNvSpPr>
            <a:spLocks noGrp="1"/>
          </p:cNvSpPr>
          <p:nvPr>
            <p:ph type="title"/>
          </p:nvPr>
        </p:nvSpPr>
        <p:spPr/>
        <p:txBody>
          <a:bodyPr/>
          <a:lstStyle/>
          <a:p>
            <a:r>
              <a:rPr lang="en-US" dirty="0"/>
              <a:t>Object-Oriented protocols in digital communication</a:t>
            </a:r>
          </a:p>
        </p:txBody>
      </p:sp>
      <p:pic>
        <p:nvPicPr>
          <p:cNvPr id="6" name="Content Placeholder 5">
            <a:extLst>
              <a:ext uri="{FF2B5EF4-FFF2-40B4-BE49-F238E27FC236}">
                <a16:creationId xmlns:a16="http://schemas.microsoft.com/office/drawing/2014/main" id="{8B49AD89-0278-4D18-A85C-F492CC005629}"/>
              </a:ext>
            </a:extLst>
          </p:cNvPr>
          <p:cNvPicPr>
            <a:picLocks noGrp="1" noChangeAspect="1"/>
          </p:cNvPicPr>
          <p:nvPr>
            <p:ph idx="1"/>
          </p:nvPr>
        </p:nvPicPr>
        <p:blipFill>
          <a:blip r:embed="rId2"/>
          <a:stretch>
            <a:fillRect/>
          </a:stretch>
        </p:blipFill>
        <p:spPr>
          <a:xfrm>
            <a:off x="5183188" y="1899660"/>
            <a:ext cx="6172200" cy="3049155"/>
          </a:xfrm>
        </p:spPr>
      </p:pic>
      <p:sp>
        <p:nvSpPr>
          <p:cNvPr id="4" name="Text Placeholder 3">
            <a:extLst>
              <a:ext uri="{FF2B5EF4-FFF2-40B4-BE49-F238E27FC236}">
                <a16:creationId xmlns:a16="http://schemas.microsoft.com/office/drawing/2014/main" id="{ACA9621A-30F9-4B83-8D9F-C1D8865ED87F}"/>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129831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E93F-3E21-4CC4-8B3B-D214C51C7145}"/>
              </a:ext>
            </a:extLst>
          </p:cNvPr>
          <p:cNvSpPr>
            <a:spLocks noGrp="1"/>
          </p:cNvSpPr>
          <p:nvPr>
            <p:ph type="title"/>
          </p:nvPr>
        </p:nvSpPr>
        <p:spPr/>
        <p:txBody>
          <a:bodyPr>
            <a:normAutofit fontScale="90000"/>
          </a:bodyPr>
          <a:lstStyle/>
          <a:p>
            <a:r>
              <a:rPr lang="en-US" dirty="0"/>
              <a:t>Object-Oriented Protocols in digital communication contd..</a:t>
            </a:r>
          </a:p>
        </p:txBody>
      </p:sp>
      <p:pic>
        <p:nvPicPr>
          <p:cNvPr id="6" name="Content Placeholder 5">
            <a:extLst>
              <a:ext uri="{FF2B5EF4-FFF2-40B4-BE49-F238E27FC236}">
                <a16:creationId xmlns:a16="http://schemas.microsoft.com/office/drawing/2014/main" id="{F8DEBAFA-70B4-4A72-B14C-9D1804E4CED1}"/>
              </a:ext>
            </a:extLst>
          </p:cNvPr>
          <p:cNvPicPr>
            <a:picLocks noGrp="1" noChangeAspect="1"/>
          </p:cNvPicPr>
          <p:nvPr>
            <p:ph idx="1"/>
          </p:nvPr>
        </p:nvPicPr>
        <p:blipFill>
          <a:blip r:embed="rId2"/>
          <a:stretch>
            <a:fillRect/>
          </a:stretch>
        </p:blipFill>
        <p:spPr>
          <a:xfrm>
            <a:off x="5183188" y="1867620"/>
            <a:ext cx="6172200" cy="3113235"/>
          </a:xfrm>
        </p:spPr>
      </p:pic>
      <p:sp>
        <p:nvSpPr>
          <p:cNvPr id="4" name="Text Placeholder 3">
            <a:extLst>
              <a:ext uri="{FF2B5EF4-FFF2-40B4-BE49-F238E27FC236}">
                <a16:creationId xmlns:a16="http://schemas.microsoft.com/office/drawing/2014/main" id="{8B3A148D-ED21-4FFA-8D13-E1CF24900673}"/>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341468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1044</Words>
  <Application>Microsoft Office PowerPoint</Application>
  <PresentationFormat>Widescreen</PresentationFormat>
  <Paragraphs>65</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vt:lpstr>
      <vt:lpstr>Calibri</vt:lpstr>
      <vt:lpstr>Calibri Light</vt:lpstr>
      <vt:lpstr>Google Sans</vt:lpstr>
      <vt:lpstr>Office Theme</vt:lpstr>
      <vt:lpstr>Building Automation</vt:lpstr>
      <vt:lpstr>The estimated us $ size of the global building automation market</vt:lpstr>
      <vt:lpstr>Why do we need to do building automation</vt:lpstr>
      <vt:lpstr>Automated control in building</vt:lpstr>
      <vt:lpstr>Sensors, controllers and actuators</vt:lpstr>
      <vt:lpstr>Controllers and intelligent sensors and actuators</vt:lpstr>
      <vt:lpstr>Digital Communication</vt:lpstr>
      <vt:lpstr>Object-Oriented protocols in digital communication</vt:lpstr>
      <vt:lpstr>Object-Oriented Protocols in digital communication contd..</vt:lpstr>
      <vt:lpstr>Architecture of a BACS Building Automation and Control System</vt:lpstr>
      <vt:lpstr>From the device to its digital twin</vt:lpstr>
      <vt:lpstr>Internet of things Digital Twin, Digital Ecosystem and Building IOT</vt:lpstr>
      <vt:lpstr>Building-IOT domains</vt:lpstr>
      <vt:lpstr>PowerPoint Presentation</vt:lpstr>
      <vt:lpstr>PowerPoint Presentation</vt:lpstr>
      <vt:lpstr>Interoperability</vt:lpstr>
      <vt:lpstr>What is interoperability</vt:lpstr>
      <vt:lpstr>Why do we need interoperability?</vt:lpstr>
      <vt:lpstr>Interoperability is all about standards</vt:lpstr>
      <vt:lpstr>Interoperability- standards-iso interdependencies</vt:lpstr>
      <vt:lpstr>Building Automation according to ISO</vt:lpstr>
      <vt:lpstr>PowerPoint Presentation</vt:lpstr>
      <vt:lpstr>The digital puzzle HVAC in the digital age</vt:lpstr>
      <vt:lpstr>Ontology and mixing of different ontologies</vt:lpstr>
      <vt:lpstr>PowerPoint Presentation</vt:lpstr>
      <vt:lpstr>PowerPoint Presentation</vt:lpstr>
      <vt:lpstr>Ontology contd.. </vt:lpstr>
      <vt:lpstr>Digital Puzzle Summarization</vt:lpstr>
      <vt:lpstr>How to solve the digital puzzle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Automation</dc:title>
  <dc:creator>Aninda</dc:creator>
  <cp:lastModifiedBy>Aninda</cp:lastModifiedBy>
  <cp:revision>16</cp:revision>
  <dcterms:created xsi:type="dcterms:W3CDTF">2020-11-26T04:00:00Z</dcterms:created>
  <dcterms:modified xsi:type="dcterms:W3CDTF">2020-11-26T05:53:25Z</dcterms:modified>
</cp:coreProperties>
</file>